
<file path=[Content_Types].xml><?xml version="1.0" encoding="utf-8"?>
<Types xmlns="http://schemas.openxmlformats.org/package/2006/content-types">
  <Default Extension="1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4075" r:id="rId4"/>
  </p:sldMasterIdLst>
  <p:notesMasterIdLst>
    <p:notesMasterId r:id="rId17"/>
  </p:notesMasterIdLst>
  <p:handoutMasterIdLst>
    <p:handoutMasterId r:id="rId18"/>
  </p:handoutMasterIdLst>
  <p:sldIdLst>
    <p:sldId id="314" r:id="rId5"/>
    <p:sldId id="261" r:id="rId6"/>
    <p:sldId id="298" r:id="rId7"/>
    <p:sldId id="307" r:id="rId8"/>
    <p:sldId id="303" r:id="rId9"/>
    <p:sldId id="312" r:id="rId10"/>
    <p:sldId id="309" r:id="rId11"/>
    <p:sldId id="308" r:id="rId12"/>
    <p:sldId id="304" r:id="rId13"/>
    <p:sldId id="306" r:id="rId14"/>
    <p:sldId id="311" r:id="rId15"/>
    <p:sldId id="296" r:id="rId16"/>
  </p:sldIdLst>
  <p:sldSz cx="12192000" cy="68580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465359"/>
    <a:srgbClr val="7F7F7F"/>
    <a:srgbClr val="A6A6A6"/>
    <a:srgbClr val="BFBFBF"/>
    <a:srgbClr val="757575"/>
    <a:srgbClr val="8B8B8B"/>
    <a:srgbClr val="B0B0B0"/>
    <a:srgbClr val="D3D3D3"/>
    <a:srgbClr val="EB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7C949D-FB76-4D71-B071-6175A0E0BF35}" v="65" dt="2021-12-08T00:11:24.09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8367" autoAdjust="0"/>
  </p:normalViewPr>
  <p:slideViewPr>
    <p:cSldViewPr snapToGrid="0">
      <p:cViewPr>
        <p:scale>
          <a:sx n="75" d="100"/>
          <a:sy n="75" d="100"/>
        </p:scale>
        <p:origin x="1950" y="63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187" y="3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10" Type="http://schemas.openxmlformats.org/officeDocument/2006/relationships/image" Target="../media/image20.svg"/><Relationship Id="rId4" Type="http://schemas.openxmlformats.org/officeDocument/2006/relationships/image" Target="../media/image14.svg"/><Relationship Id="rId9" Type="http://schemas.openxmlformats.org/officeDocument/2006/relationships/image" Target="../media/image19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10" Type="http://schemas.openxmlformats.org/officeDocument/2006/relationships/image" Target="../media/image20.svg"/><Relationship Id="rId4" Type="http://schemas.openxmlformats.org/officeDocument/2006/relationships/image" Target="../media/image14.svg"/><Relationship Id="rId9" Type="http://schemas.openxmlformats.org/officeDocument/2006/relationships/image" Target="../media/image1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C9A6FE-0FF0-43A8-B30A-9A2A3961D243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74D4E608-71B0-4504-8A79-556FB8EA6AE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Exploring different populations and service needs</a:t>
          </a:r>
        </a:p>
      </dgm:t>
    </dgm:pt>
    <dgm:pt modelId="{226D5A02-7CD2-46B9-91B9-A47DF53D7090}" type="parTrans" cxnId="{9CEF0079-EA2A-4B18-9D7B-ADE8AA9FB7B8}">
      <dgm:prSet/>
      <dgm:spPr/>
      <dgm:t>
        <a:bodyPr/>
        <a:lstStyle/>
        <a:p>
          <a:endParaRPr lang="en-US"/>
        </a:p>
      </dgm:t>
    </dgm:pt>
    <dgm:pt modelId="{47AC0916-74D9-4287-823B-CB0E48429ADD}" type="sibTrans" cxnId="{9CEF0079-EA2A-4B18-9D7B-ADE8AA9FB7B8}">
      <dgm:prSet/>
      <dgm:spPr/>
      <dgm:t>
        <a:bodyPr/>
        <a:lstStyle/>
        <a:p>
          <a:endParaRPr lang="en-US"/>
        </a:p>
      </dgm:t>
    </dgm:pt>
    <dgm:pt modelId="{F9E3B109-7724-43C6-B1BB-4046AF54070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Learn documentation skills</a:t>
          </a:r>
        </a:p>
      </dgm:t>
    </dgm:pt>
    <dgm:pt modelId="{8FA71EAA-1190-4A3D-A001-44CA39884F18}" type="parTrans" cxnId="{B87A11B5-A110-4292-8848-17055F133C9C}">
      <dgm:prSet/>
      <dgm:spPr/>
      <dgm:t>
        <a:bodyPr/>
        <a:lstStyle/>
        <a:p>
          <a:endParaRPr lang="en-US"/>
        </a:p>
      </dgm:t>
    </dgm:pt>
    <dgm:pt modelId="{3D8AD713-8DFD-40BA-B326-BC8FCA6A876A}" type="sibTrans" cxnId="{B87A11B5-A110-4292-8848-17055F133C9C}">
      <dgm:prSet/>
      <dgm:spPr/>
      <dgm:t>
        <a:bodyPr/>
        <a:lstStyle/>
        <a:p>
          <a:endParaRPr lang="en-US"/>
        </a:p>
      </dgm:t>
    </dgm:pt>
    <dgm:pt modelId="{64D5D5AA-A5F8-4BA8-BA0F-7CA54B00565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Advocacy, for self and others</a:t>
          </a:r>
        </a:p>
      </dgm:t>
    </dgm:pt>
    <dgm:pt modelId="{FE19B920-EE47-4B23-9E90-93169A2EA29F}" type="parTrans" cxnId="{EA09885F-E97B-44FD-BEAA-ED2F229F354D}">
      <dgm:prSet/>
      <dgm:spPr/>
      <dgm:t>
        <a:bodyPr/>
        <a:lstStyle/>
        <a:p>
          <a:endParaRPr lang="en-US"/>
        </a:p>
      </dgm:t>
    </dgm:pt>
    <dgm:pt modelId="{F1495787-C7A8-42FF-AF3E-E7A6FDF7654F}" type="sibTrans" cxnId="{EA09885F-E97B-44FD-BEAA-ED2F229F354D}">
      <dgm:prSet/>
      <dgm:spPr/>
      <dgm:t>
        <a:bodyPr/>
        <a:lstStyle/>
        <a:p>
          <a:endParaRPr lang="en-US"/>
        </a:p>
      </dgm:t>
    </dgm:pt>
    <dgm:pt modelId="{79BBA358-7E71-47B7-9E3C-87A18968F72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Outreach and referrals</a:t>
          </a:r>
        </a:p>
      </dgm:t>
    </dgm:pt>
    <dgm:pt modelId="{02C8D52F-F48A-4D02-97FE-A9E55C364857}" type="parTrans" cxnId="{7061DCF3-CAD9-4F9B-BBD8-C98C018FFDCE}">
      <dgm:prSet/>
      <dgm:spPr/>
      <dgm:t>
        <a:bodyPr/>
        <a:lstStyle/>
        <a:p>
          <a:endParaRPr lang="en-US"/>
        </a:p>
      </dgm:t>
    </dgm:pt>
    <dgm:pt modelId="{F02DB587-93E9-4945-B921-CF6107180216}" type="sibTrans" cxnId="{7061DCF3-CAD9-4F9B-BBD8-C98C018FFDCE}">
      <dgm:prSet/>
      <dgm:spPr/>
      <dgm:t>
        <a:bodyPr/>
        <a:lstStyle/>
        <a:p>
          <a:endParaRPr lang="en-US"/>
        </a:p>
      </dgm:t>
    </dgm:pt>
    <dgm:pt modelId="{AE70AAC3-80ED-4E22-8B41-D98A8E094B3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Collaboration or consultation, with others at the site or in the community</a:t>
          </a:r>
        </a:p>
      </dgm:t>
    </dgm:pt>
    <dgm:pt modelId="{D672A90F-ED67-43B4-84B3-8589FE29B016}" type="parTrans" cxnId="{4B073D83-0564-4346-9387-8CEC4DC531F1}">
      <dgm:prSet/>
      <dgm:spPr/>
      <dgm:t>
        <a:bodyPr/>
        <a:lstStyle/>
        <a:p>
          <a:endParaRPr lang="en-US"/>
        </a:p>
      </dgm:t>
    </dgm:pt>
    <dgm:pt modelId="{2F67EA79-3B8D-4935-AED8-FC2A423BF15D}" type="sibTrans" cxnId="{4B073D83-0564-4346-9387-8CEC4DC531F1}">
      <dgm:prSet/>
      <dgm:spPr/>
      <dgm:t>
        <a:bodyPr/>
        <a:lstStyle/>
        <a:p>
          <a:endParaRPr lang="en-US"/>
        </a:p>
      </dgm:t>
    </dgm:pt>
    <dgm:pt modelId="{F7219655-20C3-4743-A356-EE03CC81BED1}" type="pres">
      <dgm:prSet presAssocID="{D8C9A6FE-0FF0-43A8-B30A-9A2A3961D243}" presName="root" presStyleCnt="0">
        <dgm:presLayoutVars>
          <dgm:dir/>
          <dgm:resizeHandles val="exact"/>
        </dgm:presLayoutVars>
      </dgm:prSet>
      <dgm:spPr/>
    </dgm:pt>
    <dgm:pt modelId="{0E7C28FF-44C8-4CFD-927F-9CA8724E94BC}" type="pres">
      <dgm:prSet presAssocID="{74D4E608-71B0-4504-8A79-556FB8EA6AEC}" presName="compNode" presStyleCnt="0"/>
      <dgm:spPr/>
    </dgm:pt>
    <dgm:pt modelId="{27A8A1D2-62EF-4AAC-91F7-D1EA44F461D1}" type="pres">
      <dgm:prSet presAssocID="{74D4E608-71B0-4504-8A79-556FB8EA6AEC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niversal Access"/>
        </a:ext>
      </dgm:extLst>
    </dgm:pt>
    <dgm:pt modelId="{78BAE9B0-50F3-4A77-9F99-18AAA0367729}" type="pres">
      <dgm:prSet presAssocID="{74D4E608-71B0-4504-8A79-556FB8EA6AEC}" presName="spaceRect" presStyleCnt="0"/>
      <dgm:spPr/>
    </dgm:pt>
    <dgm:pt modelId="{AE1162BA-CCA0-43E3-A032-E34F7B486414}" type="pres">
      <dgm:prSet presAssocID="{74D4E608-71B0-4504-8A79-556FB8EA6AEC}" presName="textRect" presStyleLbl="revTx" presStyleIdx="0" presStyleCnt="5">
        <dgm:presLayoutVars>
          <dgm:chMax val="1"/>
          <dgm:chPref val="1"/>
        </dgm:presLayoutVars>
      </dgm:prSet>
      <dgm:spPr/>
    </dgm:pt>
    <dgm:pt modelId="{1BEBD610-F6EA-4437-8DF5-8471CEEE97AD}" type="pres">
      <dgm:prSet presAssocID="{47AC0916-74D9-4287-823B-CB0E48429ADD}" presName="sibTrans" presStyleCnt="0"/>
      <dgm:spPr/>
    </dgm:pt>
    <dgm:pt modelId="{E027F12F-5888-47BD-A0E7-63F5C9A2F71C}" type="pres">
      <dgm:prSet presAssocID="{F9E3B109-7724-43C6-B1BB-4046AF540709}" presName="compNode" presStyleCnt="0"/>
      <dgm:spPr/>
    </dgm:pt>
    <dgm:pt modelId="{B6113CE5-46B4-48A9-AF85-716E10450D77}" type="pres">
      <dgm:prSet presAssocID="{F9E3B109-7724-43C6-B1BB-4046AF540709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EB4D6C2C-4F62-452A-8C23-A60CA0F9B931}" type="pres">
      <dgm:prSet presAssocID="{F9E3B109-7724-43C6-B1BB-4046AF540709}" presName="spaceRect" presStyleCnt="0"/>
      <dgm:spPr/>
    </dgm:pt>
    <dgm:pt modelId="{2B666BDA-D22A-4F2D-91AC-022A2AE9DE28}" type="pres">
      <dgm:prSet presAssocID="{F9E3B109-7724-43C6-B1BB-4046AF540709}" presName="textRect" presStyleLbl="revTx" presStyleIdx="1" presStyleCnt="5">
        <dgm:presLayoutVars>
          <dgm:chMax val="1"/>
          <dgm:chPref val="1"/>
        </dgm:presLayoutVars>
      </dgm:prSet>
      <dgm:spPr/>
    </dgm:pt>
    <dgm:pt modelId="{3B0A93AC-9E36-43B0-A4A0-85FACC7C18B4}" type="pres">
      <dgm:prSet presAssocID="{3D8AD713-8DFD-40BA-B326-BC8FCA6A876A}" presName="sibTrans" presStyleCnt="0"/>
      <dgm:spPr/>
    </dgm:pt>
    <dgm:pt modelId="{672F3BDB-6CE0-43F2-A603-8B280BC69B99}" type="pres">
      <dgm:prSet presAssocID="{64D5D5AA-A5F8-4BA8-BA0F-7CA54B005659}" presName="compNode" presStyleCnt="0"/>
      <dgm:spPr/>
    </dgm:pt>
    <dgm:pt modelId="{A6C265CF-058C-4718-A30F-61BCC41E5FF6}" type="pres">
      <dgm:prSet presAssocID="{64D5D5AA-A5F8-4BA8-BA0F-7CA54B005659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9D35A141-7F4C-43BF-BE7D-26E04FC61811}" type="pres">
      <dgm:prSet presAssocID="{64D5D5AA-A5F8-4BA8-BA0F-7CA54B005659}" presName="spaceRect" presStyleCnt="0"/>
      <dgm:spPr/>
    </dgm:pt>
    <dgm:pt modelId="{6F66E871-61E5-4E4F-B496-F7DEFBF34D2D}" type="pres">
      <dgm:prSet presAssocID="{64D5D5AA-A5F8-4BA8-BA0F-7CA54B005659}" presName="textRect" presStyleLbl="revTx" presStyleIdx="2" presStyleCnt="5" custScaleX="53704">
        <dgm:presLayoutVars>
          <dgm:chMax val="1"/>
          <dgm:chPref val="1"/>
        </dgm:presLayoutVars>
      </dgm:prSet>
      <dgm:spPr/>
    </dgm:pt>
    <dgm:pt modelId="{CEE41E71-F2DA-48C1-9A17-92D98F296645}" type="pres">
      <dgm:prSet presAssocID="{F1495787-C7A8-42FF-AF3E-E7A6FDF7654F}" presName="sibTrans" presStyleCnt="0"/>
      <dgm:spPr/>
    </dgm:pt>
    <dgm:pt modelId="{1E73F687-AF24-4505-9B0C-37DAE970675F}" type="pres">
      <dgm:prSet presAssocID="{79BBA358-7E71-47B7-9E3C-87A18968F72D}" presName="compNode" presStyleCnt="0"/>
      <dgm:spPr/>
    </dgm:pt>
    <dgm:pt modelId="{25FE08C5-D9D4-4C0C-8A96-82729BA8987E}" type="pres">
      <dgm:prSet presAssocID="{79BBA358-7E71-47B7-9E3C-87A18968F72D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58E60343-4BFF-4B72-8679-6DD999273D37}" type="pres">
      <dgm:prSet presAssocID="{79BBA358-7E71-47B7-9E3C-87A18968F72D}" presName="spaceRect" presStyleCnt="0"/>
      <dgm:spPr/>
    </dgm:pt>
    <dgm:pt modelId="{2005EB00-4053-4263-98C4-62B5DACD76A1}" type="pres">
      <dgm:prSet presAssocID="{79BBA358-7E71-47B7-9E3C-87A18968F72D}" presName="textRect" presStyleLbl="revTx" presStyleIdx="3" presStyleCnt="5" custScaleX="60735" custLinFactNeighborX="-752">
        <dgm:presLayoutVars>
          <dgm:chMax val="1"/>
          <dgm:chPref val="1"/>
        </dgm:presLayoutVars>
      </dgm:prSet>
      <dgm:spPr/>
    </dgm:pt>
    <dgm:pt modelId="{FA5F4221-CA48-470A-8047-9DFCB5BE8EA1}" type="pres">
      <dgm:prSet presAssocID="{F02DB587-93E9-4945-B921-CF6107180216}" presName="sibTrans" presStyleCnt="0"/>
      <dgm:spPr/>
    </dgm:pt>
    <dgm:pt modelId="{FC1D3661-4705-4140-9829-0A61694350BE}" type="pres">
      <dgm:prSet presAssocID="{AE70AAC3-80ED-4E22-8B41-D98A8E094B35}" presName="compNode" presStyleCnt="0"/>
      <dgm:spPr/>
    </dgm:pt>
    <dgm:pt modelId="{EEC20B54-0BE7-467B-A01C-67A9CC25027D}" type="pres">
      <dgm:prSet presAssocID="{AE70AAC3-80ED-4E22-8B41-D98A8E094B35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A9CCBC79-93B4-4320-89C0-84C36B29294A}" type="pres">
      <dgm:prSet presAssocID="{AE70AAC3-80ED-4E22-8B41-D98A8E094B35}" presName="spaceRect" presStyleCnt="0"/>
      <dgm:spPr/>
    </dgm:pt>
    <dgm:pt modelId="{C8917C02-542D-43DC-BA63-E10BE7D25E83}" type="pres">
      <dgm:prSet presAssocID="{AE70AAC3-80ED-4E22-8B41-D98A8E094B35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7E6E3020-3BF5-4E67-89BE-A4C1F8EECDA6}" type="presOf" srcId="{79BBA358-7E71-47B7-9E3C-87A18968F72D}" destId="{2005EB00-4053-4263-98C4-62B5DACD76A1}" srcOrd="0" destOrd="0" presId="urn:microsoft.com/office/officeart/2018/2/layout/IconLabelList"/>
    <dgm:cxn modelId="{D5E38F28-4C72-4EEC-8ADE-F275C0C69BFE}" type="presOf" srcId="{D8C9A6FE-0FF0-43A8-B30A-9A2A3961D243}" destId="{F7219655-20C3-4743-A356-EE03CC81BED1}" srcOrd="0" destOrd="0" presId="urn:microsoft.com/office/officeart/2018/2/layout/IconLabelList"/>
    <dgm:cxn modelId="{EA09885F-E97B-44FD-BEAA-ED2F229F354D}" srcId="{D8C9A6FE-0FF0-43A8-B30A-9A2A3961D243}" destId="{64D5D5AA-A5F8-4BA8-BA0F-7CA54B005659}" srcOrd="2" destOrd="0" parTransId="{FE19B920-EE47-4B23-9E90-93169A2EA29F}" sibTransId="{F1495787-C7A8-42FF-AF3E-E7A6FDF7654F}"/>
    <dgm:cxn modelId="{9CEF0079-EA2A-4B18-9D7B-ADE8AA9FB7B8}" srcId="{D8C9A6FE-0FF0-43A8-B30A-9A2A3961D243}" destId="{74D4E608-71B0-4504-8A79-556FB8EA6AEC}" srcOrd="0" destOrd="0" parTransId="{226D5A02-7CD2-46B9-91B9-A47DF53D7090}" sibTransId="{47AC0916-74D9-4287-823B-CB0E48429ADD}"/>
    <dgm:cxn modelId="{4B073D83-0564-4346-9387-8CEC4DC531F1}" srcId="{D8C9A6FE-0FF0-43A8-B30A-9A2A3961D243}" destId="{AE70AAC3-80ED-4E22-8B41-D98A8E094B35}" srcOrd="4" destOrd="0" parTransId="{D672A90F-ED67-43B4-84B3-8589FE29B016}" sibTransId="{2F67EA79-3B8D-4935-AED8-FC2A423BF15D}"/>
    <dgm:cxn modelId="{B06F6A84-0100-42D0-8D99-49DDBD65607A}" type="presOf" srcId="{AE70AAC3-80ED-4E22-8B41-D98A8E094B35}" destId="{C8917C02-542D-43DC-BA63-E10BE7D25E83}" srcOrd="0" destOrd="0" presId="urn:microsoft.com/office/officeart/2018/2/layout/IconLabelList"/>
    <dgm:cxn modelId="{4D65D186-8F6E-423E-8431-48845B4883BC}" type="presOf" srcId="{64D5D5AA-A5F8-4BA8-BA0F-7CA54B005659}" destId="{6F66E871-61E5-4E4F-B496-F7DEFBF34D2D}" srcOrd="0" destOrd="0" presId="urn:microsoft.com/office/officeart/2018/2/layout/IconLabelList"/>
    <dgm:cxn modelId="{B87A11B5-A110-4292-8848-17055F133C9C}" srcId="{D8C9A6FE-0FF0-43A8-B30A-9A2A3961D243}" destId="{F9E3B109-7724-43C6-B1BB-4046AF540709}" srcOrd="1" destOrd="0" parTransId="{8FA71EAA-1190-4A3D-A001-44CA39884F18}" sibTransId="{3D8AD713-8DFD-40BA-B326-BC8FCA6A876A}"/>
    <dgm:cxn modelId="{D85DADBC-5C36-4B60-A157-528C6E821687}" type="presOf" srcId="{74D4E608-71B0-4504-8A79-556FB8EA6AEC}" destId="{AE1162BA-CCA0-43E3-A032-E34F7B486414}" srcOrd="0" destOrd="0" presId="urn:microsoft.com/office/officeart/2018/2/layout/IconLabelList"/>
    <dgm:cxn modelId="{7061DCF3-CAD9-4F9B-BBD8-C98C018FFDCE}" srcId="{D8C9A6FE-0FF0-43A8-B30A-9A2A3961D243}" destId="{79BBA358-7E71-47B7-9E3C-87A18968F72D}" srcOrd="3" destOrd="0" parTransId="{02C8D52F-F48A-4D02-97FE-A9E55C364857}" sibTransId="{F02DB587-93E9-4945-B921-CF6107180216}"/>
    <dgm:cxn modelId="{3D9473F6-71B5-4C21-AD2C-4967AF24733C}" type="presOf" srcId="{F9E3B109-7724-43C6-B1BB-4046AF540709}" destId="{2B666BDA-D22A-4F2D-91AC-022A2AE9DE28}" srcOrd="0" destOrd="0" presId="urn:microsoft.com/office/officeart/2018/2/layout/IconLabelList"/>
    <dgm:cxn modelId="{16F57D5C-A0A8-45FD-BE5B-4B736E2F31DD}" type="presParOf" srcId="{F7219655-20C3-4743-A356-EE03CC81BED1}" destId="{0E7C28FF-44C8-4CFD-927F-9CA8724E94BC}" srcOrd="0" destOrd="0" presId="urn:microsoft.com/office/officeart/2018/2/layout/IconLabelList"/>
    <dgm:cxn modelId="{8F5F0BA0-EAEF-4187-9DF0-7F63EDB146DB}" type="presParOf" srcId="{0E7C28FF-44C8-4CFD-927F-9CA8724E94BC}" destId="{27A8A1D2-62EF-4AAC-91F7-D1EA44F461D1}" srcOrd="0" destOrd="0" presId="urn:microsoft.com/office/officeart/2018/2/layout/IconLabelList"/>
    <dgm:cxn modelId="{8C6857EF-C8F5-4694-A008-55E914DFA0DC}" type="presParOf" srcId="{0E7C28FF-44C8-4CFD-927F-9CA8724E94BC}" destId="{78BAE9B0-50F3-4A77-9F99-18AAA0367729}" srcOrd="1" destOrd="0" presId="urn:microsoft.com/office/officeart/2018/2/layout/IconLabelList"/>
    <dgm:cxn modelId="{F916B7A8-81CE-4BEE-9E16-CB7C23BDF450}" type="presParOf" srcId="{0E7C28FF-44C8-4CFD-927F-9CA8724E94BC}" destId="{AE1162BA-CCA0-43E3-A032-E34F7B486414}" srcOrd="2" destOrd="0" presId="urn:microsoft.com/office/officeart/2018/2/layout/IconLabelList"/>
    <dgm:cxn modelId="{2635235F-F32A-4755-8584-F4B68E5F6193}" type="presParOf" srcId="{F7219655-20C3-4743-A356-EE03CC81BED1}" destId="{1BEBD610-F6EA-4437-8DF5-8471CEEE97AD}" srcOrd="1" destOrd="0" presId="urn:microsoft.com/office/officeart/2018/2/layout/IconLabelList"/>
    <dgm:cxn modelId="{D8F97A0B-F557-4F20-A78D-5FE06E62D5C3}" type="presParOf" srcId="{F7219655-20C3-4743-A356-EE03CC81BED1}" destId="{E027F12F-5888-47BD-A0E7-63F5C9A2F71C}" srcOrd="2" destOrd="0" presId="urn:microsoft.com/office/officeart/2018/2/layout/IconLabelList"/>
    <dgm:cxn modelId="{2E5AA663-C4EA-4742-AF19-02F163001A23}" type="presParOf" srcId="{E027F12F-5888-47BD-A0E7-63F5C9A2F71C}" destId="{B6113CE5-46B4-48A9-AF85-716E10450D77}" srcOrd="0" destOrd="0" presId="urn:microsoft.com/office/officeart/2018/2/layout/IconLabelList"/>
    <dgm:cxn modelId="{7529AECD-2E69-423B-B634-9EA03473AA15}" type="presParOf" srcId="{E027F12F-5888-47BD-A0E7-63F5C9A2F71C}" destId="{EB4D6C2C-4F62-452A-8C23-A60CA0F9B931}" srcOrd="1" destOrd="0" presId="urn:microsoft.com/office/officeart/2018/2/layout/IconLabelList"/>
    <dgm:cxn modelId="{EFB73757-6C60-4CA3-84F8-0BB1852969FB}" type="presParOf" srcId="{E027F12F-5888-47BD-A0E7-63F5C9A2F71C}" destId="{2B666BDA-D22A-4F2D-91AC-022A2AE9DE28}" srcOrd="2" destOrd="0" presId="urn:microsoft.com/office/officeart/2018/2/layout/IconLabelList"/>
    <dgm:cxn modelId="{E013A7B7-9013-4DF1-95C5-E755F8906EB7}" type="presParOf" srcId="{F7219655-20C3-4743-A356-EE03CC81BED1}" destId="{3B0A93AC-9E36-43B0-A4A0-85FACC7C18B4}" srcOrd="3" destOrd="0" presId="urn:microsoft.com/office/officeart/2018/2/layout/IconLabelList"/>
    <dgm:cxn modelId="{64C854EC-08A7-49BB-AE2E-D0518251BFC2}" type="presParOf" srcId="{F7219655-20C3-4743-A356-EE03CC81BED1}" destId="{672F3BDB-6CE0-43F2-A603-8B280BC69B99}" srcOrd="4" destOrd="0" presId="urn:microsoft.com/office/officeart/2018/2/layout/IconLabelList"/>
    <dgm:cxn modelId="{C89C9882-34EE-4F51-AC8D-E9C8EAEEDF53}" type="presParOf" srcId="{672F3BDB-6CE0-43F2-A603-8B280BC69B99}" destId="{A6C265CF-058C-4718-A30F-61BCC41E5FF6}" srcOrd="0" destOrd="0" presId="urn:microsoft.com/office/officeart/2018/2/layout/IconLabelList"/>
    <dgm:cxn modelId="{9D413900-DF1E-4737-BF7E-6ECBAA3DE914}" type="presParOf" srcId="{672F3BDB-6CE0-43F2-A603-8B280BC69B99}" destId="{9D35A141-7F4C-43BF-BE7D-26E04FC61811}" srcOrd="1" destOrd="0" presId="urn:microsoft.com/office/officeart/2018/2/layout/IconLabelList"/>
    <dgm:cxn modelId="{823388B0-9CCA-4FC6-B844-54280C9FA2D0}" type="presParOf" srcId="{672F3BDB-6CE0-43F2-A603-8B280BC69B99}" destId="{6F66E871-61E5-4E4F-B496-F7DEFBF34D2D}" srcOrd="2" destOrd="0" presId="urn:microsoft.com/office/officeart/2018/2/layout/IconLabelList"/>
    <dgm:cxn modelId="{652E794A-5B2E-4471-9600-28034176A51E}" type="presParOf" srcId="{F7219655-20C3-4743-A356-EE03CC81BED1}" destId="{CEE41E71-F2DA-48C1-9A17-92D98F296645}" srcOrd="5" destOrd="0" presId="urn:microsoft.com/office/officeart/2018/2/layout/IconLabelList"/>
    <dgm:cxn modelId="{BE2EA237-7379-44DA-97AB-B9838568A509}" type="presParOf" srcId="{F7219655-20C3-4743-A356-EE03CC81BED1}" destId="{1E73F687-AF24-4505-9B0C-37DAE970675F}" srcOrd="6" destOrd="0" presId="urn:microsoft.com/office/officeart/2018/2/layout/IconLabelList"/>
    <dgm:cxn modelId="{33A7005B-43E5-439C-B571-8D6150E9C295}" type="presParOf" srcId="{1E73F687-AF24-4505-9B0C-37DAE970675F}" destId="{25FE08C5-D9D4-4C0C-8A96-82729BA8987E}" srcOrd="0" destOrd="0" presId="urn:microsoft.com/office/officeart/2018/2/layout/IconLabelList"/>
    <dgm:cxn modelId="{747DCFDA-BBCE-48BC-BB65-E2A0A1D4DD50}" type="presParOf" srcId="{1E73F687-AF24-4505-9B0C-37DAE970675F}" destId="{58E60343-4BFF-4B72-8679-6DD999273D37}" srcOrd="1" destOrd="0" presId="urn:microsoft.com/office/officeart/2018/2/layout/IconLabelList"/>
    <dgm:cxn modelId="{72B46DFF-463D-480D-B96A-ADCE1B95A87B}" type="presParOf" srcId="{1E73F687-AF24-4505-9B0C-37DAE970675F}" destId="{2005EB00-4053-4263-98C4-62B5DACD76A1}" srcOrd="2" destOrd="0" presId="urn:microsoft.com/office/officeart/2018/2/layout/IconLabelList"/>
    <dgm:cxn modelId="{33727A93-AC4C-4044-9F69-FCF64AC46727}" type="presParOf" srcId="{F7219655-20C3-4743-A356-EE03CC81BED1}" destId="{FA5F4221-CA48-470A-8047-9DFCB5BE8EA1}" srcOrd="7" destOrd="0" presId="urn:microsoft.com/office/officeart/2018/2/layout/IconLabelList"/>
    <dgm:cxn modelId="{A599C2A2-07B6-4AE9-90F1-C31CD96132C8}" type="presParOf" srcId="{F7219655-20C3-4743-A356-EE03CC81BED1}" destId="{FC1D3661-4705-4140-9829-0A61694350BE}" srcOrd="8" destOrd="0" presId="urn:microsoft.com/office/officeart/2018/2/layout/IconLabelList"/>
    <dgm:cxn modelId="{2DFA3357-9D3E-476E-9C68-DE49BD9EC8D1}" type="presParOf" srcId="{FC1D3661-4705-4140-9829-0A61694350BE}" destId="{EEC20B54-0BE7-467B-A01C-67A9CC25027D}" srcOrd="0" destOrd="0" presId="urn:microsoft.com/office/officeart/2018/2/layout/IconLabelList"/>
    <dgm:cxn modelId="{7AD8FB1B-20E1-4182-926B-0E0A2FBAACAE}" type="presParOf" srcId="{FC1D3661-4705-4140-9829-0A61694350BE}" destId="{A9CCBC79-93B4-4320-89C0-84C36B29294A}" srcOrd="1" destOrd="0" presId="urn:microsoft.com/office/officeart/2018/2/layout/IconLabelList"/>
    <dgm:cxn modelId="{516CCD03-2371-491F-963F-39CEFE25C3D2}" type="presParOf" srcId="{FC1D3661-4705-4140-9829-0A61694350BE}" destId="{C8917C02-542D-43DC-BA63-E10BE7D25E83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A8A1D2-62EF-4AAC-91F7-D1EA44F461D1}">
      <dsp:nvSpPr>
        <dsp:cNvPr id="0" name=""/>
        <dsp:cNvSpPr/>
      </dsp:nvSpPr>
      <dsp:spPr>
        <a:xfrm>
          <a:off x="489254" y="1011400"/>
          <a:ext cx="793388" cy="79338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1162BA-CCA0-43E3-A032-E34F7B486414}">
      <dsp:nvSpPr>
        <dsp:cNvPr id="0" name=""/>
        <dsp:cNvSpPr/>
      </dsp:nvSpPr>
      <dsp:spPr>
        <a:xfrm>
          <a:off x="4405" y="2069445"/>
          <a:ext cx="1763085" cy="705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Exploring different populations and service needs</a:t>
          </a:r>
        </a:p>
      </dsp:txBody>
      <dsp:txXfrm>
        <a:off x="4405" y="2069445"/>
        <a:ext cx="1763085" cy="705234"/>
      </dsp:txXfrm>
    </dsp:sp>
    <dsp:sp modelId="{B6113CE5-46B4-48A9-AF85-716E10450D77}">
      <dsp:nvSpPr>
        <dsp:cNvPr id="0" name=""/>
        <dsp:cNvSpPr/>
      </dsp:nvSpPr>
      <dsp:spPr>
        <a:xfrm>
          <a:off x="2560880" y="1011400"/>
          <a:ext cx="793388" cy="79338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666BDA-D22A-4F2D-91AC-022A2AE9DE28}">
      <dsp:nvSpPr>
        <dsp:cNvPr id="0" name=""/>
        <dsp:cNvSpPr/>
      </dsp:nvSpPr>
      <dsp:spPr>
        <a:xfrm>
          <a:off x="2076031" y="2069445"/>
          <a:ext cx="1763085" cy="705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Learn documentation skills</a:t>
          </a:r>
        </a:p>
      </dsp:txBody>
      <dsp:txXfrm>
        <a:off x="2076031" y="2069445"/>
        <a:ext cx="1763085" cy="705234"/>
      </dsp:txXfrm>
    </dsp:sp>
    <dsp:sp modelId="{A6C265CF-058C-4718-A30F-61BCC41E5FF6}">
      <dsp:nvSpPr>
        <dsp:cNvPr id="0" name=""/>
        <dsp:cNvSpPr/>
      </dsp:nvSpPr>
      <dsp:spPr>
        <a:xfrm>
          <a:off x="4632506" y="1011400"/>
          <a:ext cx="793388" cy="79338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66E871-61E5-4E4F-B496-F7DEFBF34D2D}">
      <dsp:nvSpPr>
        <dsp:cNvPr id="0" name=""/>
        <dsp:cNvSpPr/>
      </dsp:nvSpPr>
      <dsp:spPr>
        <a:xfrm>
          <a:off x="4555776" y="2069445"/>
          <a:ext cx="946847" cy="705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Advocacy, for self and others</a:t>
          </a:r>
        </a:p>
      </dsp:txBody>
      <dsp:txXfrm>
        <a:off x="4555776" y="2069445"/>
        <a:ext cx="946847" cy="705234"/>
      </dsp:txXfrm>
    </dsp:sp>
    <dsp:sp modelId="{25FE08C5-D9D4-4C0C-8A96-82729BA8987E}">
      <dsp:nvSpPr>
        <dsp:cNvPr id="0" name=""/>
        <dsp:cNvSpPr/>
      </dsp:nvSpPr>
      <dsp:spPr>
        <a:xfrm>
          <a:off x="6704132" y="1011400"/>
          <a:ext cx="793388" cy="79338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05EB00-4053-4263-98C4-62B5DACD76A1}">
      <dsp:nvSpPr>
        <dsp:cNvPr id="0" name=""/>
        <dsp:cNvSpPr/>
      </dsp:nvSpPr>
      <dsp:spPr>
        <a:xfrm>
          <a:off x="6552162" y="2069445"/>
          <a:ext cx="1070810" cy="705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Outreach and referrals</a:t>
          </a:r>
        </a:p>
      </dsp:txBody>
      <dsp:txXfrm>
        <a:off x="6552162" y="2069445"/>
        <a:ext cx="1070810" cy="705234"/>
      </dsp:txXfrm>
    </dsp:sp>
    <dsp:sp modelId="{EEC20B54-0BE7-467B-A01C-67A9CC25027D}">
      <dsp:nvSpPr>
        <dsp:cNvPr id="0" name=""/>
        <dsp:cNvSpPr/>
      </dsp:nvSpPr>
      <dsp:spPr>
        <a:xfrm>
          <a:off x="8775758" y="1011400"/>
          <a:ext cx="793388" cy="793388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917C02-542D-43DC-BA63-E10BE7D25E83}">
      <dsp:nvSpPr>
        <dsp:cNvPr id="0" name=""/>
        <dsp:cNvSpPr/>
      </dsp:nvSpPr>
      <dsp:spPr>
        <a:xfrm>
          <a:off x="8290909" y="2069445"/>
          <a:ext cx="1763085" cy="705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Collaboration or consultation, with others at the site or in the community</a:t>
          </a:r>
        </a:p>
      </dsp:txBody>
      <dsp:txXfrm>
        <a:off x="8290909" y="2069445"/>
        <a:ext cx="1763085" cy="7052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4366289-7251-4248-8185-9FEDE67FEBD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1" cy="481728"/>
          </a:xfrm>
          <a:prstGeom prst="rect">
            <a:avLst/>
          </a:prstGeom>
        </p:spPr>
        <p:txBody>
          <a:bodyPr vert="horz" lIns="96651" tIns="48325" rIns="96651" bIns="4832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911AAB-DA95-4CED-94BD-874BA4394ED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8" y="0"/>
            <a:ext cx="3169921" cy="481728"/>
          </a:xfrm>
          <a:prstGeom prst="rect">
            <a:avLst/>
          </a:prstGeom>
        </p:spPr>
        <p:txBody>
          <a:bodyPr vert="horz" lIns="96651" tIns="48325" rIns="96651" bIns="48325" rtlCol="0"/>
          <a:lstStyle>
            <a:lvl1pPr algn="r">
              <a:defRPr sz="1200"/>
            </a:lvl1pPr>
          </a:lstStyle>
          <a:p>
            <a:fld id="{5CE2D0D4-6341-4059-9D73-098573890B8F}" type="datetimeFigureOut">
              <a:rPr lang="en-US" smtClean="0"/>
              <a:t>12/7/2021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6222C7-E745-4972-ADB2-26864641F2B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1" cy="481727"/>
          </a:xfrm>
          <a:prstGeom prst="rect">
            <a:avLst/>
          </a:prstGeom>
        </p:spPr>
        <p:txBody>
          <a:bodyPr vert="horz" lIns="96651" tIns="48325" rIns="96651" bIns="4832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0AA558-CC6A-4543-8082-2ECED10B3D0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8" y="9119475"/>
            <a:ext cx="3169921" cy="481727"/>
          </a:xfrm>
          <a:prstGeom prst="rect">
            <a:avLst/>
          </a:prstGeom>
        </p:spPr>
        <p:txBody>
          <a:bodyPr vert="horz" lIns="96651" tIns="48325" rIns="96651" bIns="48325" rtlCol="0" anchor="b"/>
          <a:lstStyle>
            <a:lvl1pPr algn="r">
              <a:defRPr sz="1200"/>
            </a:lvl1pPr>
          </a:lstStyle>
          <a:p>
            <a:fld id="{E6FEEF11-4551-44CC-8138-2C9C44119E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764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1" cy="481728"/>
          </a:xfrm>
          <a:prstGeom prst="rect">
            <a:avLst/>
          </a:prstGeom>
        </p:spPr>
        <p:txBody>
          <a:bodyPr vert="horz" lIns="96651" tIns="48325" rIns="96651" bIns="4832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1" cy="481728"/>
          </a:xfrm>
          <a:prstGeom prst="rect">
            <a:avLst/>
          </a:prstGeom>
        </p:spPr>
        <p:txBody>
          <a:bodyPr vert="horz" lIns="96651" tIns="48325" rIns="96651" bIns="48325" rtlCol="0"/>
          <a:lstStyle>
            <a:lvl1pPr algn="r">
              <a:defRPr sz="1200"/>
            </a:lvl1pPr>
          </a:lstStyle>
          <a:p>
            <a:fld id="{60A64C05-FCBF-48B1-ABC9-9F817F02AAEB}" type="datetimeFigureOut">
              <a:rPr lang="en-US" smtClean="0"/>
              <a:t>12/7/2021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5" rIns="96651" bIns="4832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8"/>
            <a:ext cx="5852160" cy="3780473"/>
          </a:xfrm>
          <a:prstGeom prst="rect">
            <a:avLst/>
          </a:prstGeom>
        </p:spPr>
        <p:txBody>
          <a:bodyPr vert="horz" lIns="96651" tIns="48325" rIns="96651" bIns="4832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1" cy="481727"/>
          </a:xfrm>
          <a:prstGeom prst="rect">
            <a:avLst/>
          </a:prstGeom>
        </p:spPr>
        <p:txBody>
          <a:bodyPr vert="horz" lIns="96651" tIns="48325" rIns="96651" bIns="4832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5"/>
            <a:ext cx="3169921" cy="481727"/>
          </a:xfrm>
          <a:prstGeom prst="rect">
            <a:avLst/>
          </a:prstGeom>
        </p:spPr>
        <p:txBody>
          <a:bodyPr vert="horz" lIns="96651" tIns="48325" rIns="96651" bIns="48325" rtlCol="0" anchor="b"/>
          <a:lstStyle>
            <a:lvl1pPr algn="r">
              <a:defRPr sz="1200"/>
            </a:lvl1pPr>
          </a:lstStyle>
          <a:p>
            <a:fld id="{A4C8E5D6-E240-4AB4-B03F-F45C58F87E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306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0826"/>
            <a:r>
              <a:rPr lang="en-US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C8E5D6-E240-4AB4-B03F-F45C58F87E6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058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C8E5D6-E240-4AB4-B03F-F45C58F87E6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956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C8E5D6-E240-4AB4-B03F-F45C58F87E6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3540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C8E5D6-E240-4AB4-B03F-F45C58F87E6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4000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C8E5D6-E240-4AB4-B03F-F45C58F87E6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9980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C8E5D6-E240-4AB4-B03F-F45C58F87E6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4464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C8E5D6-E240-4AB4-B03F-F45C58F87E6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8428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0826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C8E5D6-E240-4AB4-B03F-F45C58F87E64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9983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C8E5D6-E240-4AB4-B03F-F45C58F87E64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767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4424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751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093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446534" y="4284627"/>
            <a:ext cx="11292840" cy="2011678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5695849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446534" y="4114808"/>
            <a:ext cx="1129284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4220835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397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2647728"/>
            <a:ext cx="3031852" cy="1722419"/>
          </a:xfrm>
        </p:spPr>
        <p:txBody>
          <a:bodyPr anchor="ctr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82884F1-FFEA-405F-9602-3DCA865EDA4E}" type="datetime1">
              <a:rPr lang="en-US" smtClean="0"/>
              <a:pPr/>
              <a:t>12/7/2021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 rot="5400000">
            <a:off x="1415595" y="3435840"/>
            <a:ext cx="57607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784698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 with Cap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8622917" y="3322281"/>
            <a:ext cx="3367862" cy="336786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Icon Watermark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768350" y="2312987"/>
            <a:ext cx="731520" cy="73152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2647728"/>
            <a:ext cx="3031852" cy="1722419"/>
          </a:xfrm>
        </p:spPr>
        <p:txBody>
          <a:bodyPr anchor="ctr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12/7/2021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5434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B94070D-8484-4B7B-ADE0-4CCDD63802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8626" y="5120639"/>
            <a:ext cx="12200626" cy="173260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59402" y="5330449"/>
            <a:ext cx="1938528" cy="557784"/>
          </a:xfrm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buNone/>
              <a:defRPr lang="en-US" sz="4000" b="1" kern="1200" dirty="0">
                <a:solidFill>
                  <a:srgbClr val="465359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00%</a:t>
            </a:r>
          </a:p>
        </p:txBody>
      </p:sp>
      <p:sp>
        <p:nvSpPr>
          <p:cNvPr id="26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759405" y="5958718"/>
            <a:ext cx="1938528" cy="633065"/>
          </a:xfrm>
        </p:spPr>
        <p:txBody>
          <a:bodyPr anchor="t">
            <a:normAutofit/>
          </a:bodyPr>
          <a:lstStyle>
            <a:lvl1pPr marL="0" indent="0" algn="ctr" defTabSz="914400" rtl="0" eaLnBrk="1" latinLnBrk="0" hangingPunct="1">
              <a:buNone/>
              <a:defRPr lang="en-US" sz="1000" kern="1200" dirty="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0" indent="0" algn="ctr" defTabSz="914400" rtl="0" eaLnBrk="1" latinLnBrk="0" hangingPunct="1">
              <a:buNone/>
              <a:defRPr lang="en-US" sz="1000" kern="1200" dirty="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0" indent="0" algn="ctr" defTabSz="914400" rtl="0" eaLnBrk="1" latinLnBrk="0" hangingPunct="1">
              <a:buNone/>
              <a:defRPr lang="en-US" sz="1000" kern="1200" dirty="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0" indent="0" algn="ctr" defTabSz="914400" rtl="0" eaLnBrk="1" latinLnBrk="0" hangingPunct="1">
              <a:buNone/>
              <a:defRPr lang="en-US" sz="1000" kern="1200" dirty="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0" indent="0" algn="ctr" defTabSz="914400" rtl="0" eaLnBrk="1" latinLnBrk="0" hangingPunct="1">
              <a:buNone/>
              <a:defRPr lang="en-US" sz="1000" kern="1200" dirty="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7" name="Text Placeholder 2"/>
          <p:cNvSpPr>
            <a:spLocks noGrp="1"/>
          </p:cNvSpPr>
          <p:nvPr>
            <p:ph type="body" idx="10" hasCustomPrompt="1"/>
          </p:nvPr>
        </p:nvSpPr>
        <p:spPr>
          <a:xfrm>
            <a:off x="3642897" y="5330449"/>
            <a:ext cx="1938528" cy="557784"/>
          </a:xfrm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buNone/>
              <a:defRPr lang="en-US" sz="4000" b="1" kern="1200" dirty="0">
                <a:solidFill>
                  <a:schemeClr val="accent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00%</a:t>
            </a:r>
          </a:p>
        </p:txBody>
      </p:sp>
      <p:sp>
        <p:nvSpPr>
          <p:cNvPr id="28" name="Content Placeholder 3"/>
          <p:cNvSpPr>
            <a:spLocks noGrp="1"/>
          </p:cNvSpPr>
          <p:nvPr>
            <p:ph sz="half" idx="11" hasCustomPrompt="1"/>
          </p:nvPr>
        </p:nvSpPr>
        <p:spPr>
          <a:xfrm>
            <a:off x="3642900" y="5958718"/>
            <a:ext cx="1938528" cy="633065"/>
          </a:xfrm>
        </p:spPr>
        <p:txBody>
          <a:bodyPr anchor="t">
            <a:normAutofit/>
          </a:bodyPr>
          <a:lstStyle>
            <a:lvl1pPr marL="0" indent="0" algn="ctr" defTabSz="914400" rtl="0" eaLnBrk="1" latinLnBrk="0" hangingPunct="1">
              <a:buNone/>
              <a:defRPr lang="en-US" sz="1000" kern="1200" dirty="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0" indent="0" algn="ctr" defTabSz="914400" rtl="0" eaLnBrk="1" latinLnBrk="0" hangingPunct="1">
              <a:buNone/>
              <a:defRPr lang="en-US" sz="1000" kern="1200" dirty="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0" indent="0" algn="ctr" defTabSz="914400" rtl="0" eaLnBrk="1" latinLnBrk="0" hangingPunct="1">
              <a:buNone/>
              <a:defRPr lang="en-US" sz="1000" kern="1200" dirty="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0" indent="0" algn="ctr" defTabSz="914400" rtl="0" eaLnBrk="1" latinLnBrk="0" hangingPunct="1">
              <a:buNone/>
              <a:defRPr lang="en-US" sz="1000" kern="1200" dirty="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0" indent="0" algn="ctr" defTabSz="914400" rtl="0" eaLnBrk="1" latinLnBrk="0" hangingPunct="1">
              <a:buNone/>
              <a:defRPr lang="en-US" sz="1000" kern="1200" dirty="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Text Placeholder 2"/>
          <p:cNvSpPr>
            <a:spLocks noGrp="1"/>
          </p:cNvSpPr>
          <p:nvPr>
            <p:ph type="body" idx="12" hasCustomPrompt="1"/>
          </p:nvPr>
        </p:nvSpPr>
        <p:spPr>
          <a:xfrm>
            <a:off x="6526392" y="5330449"/>
            <a:ext cx="1938528" cy="557784"/>
          </a:xfrm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buNone/>
              <a:defRPr lang="en-US" sz="4000" b="1" kern="1200" dirty="0">
                <a:solidFill>
                  <a:schemeClr val="accent2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00%</a:t>
            </a:r>
          </a:p>
        </p:txBody>
      </p:sp>
      <p:sp>
        <p:nvSpPr>
          <p:cNvPr id="30" name="Content Placeholder 3"/>
          <p:cNvSpPr>
            <a:spLocks noGrp="1"/>
          </p:cNvSpPr>
          <p:nvPr>
            <p:ph sz="half" idx="13" hasCustomPrompt="1"/>
          </p:nvPr>
        </p:nvSpPr>
        <p:spPr>
          <a:xfrm>
            <a:off x="6526395" y="5958718"/>
            <a:ext cx="1938528" cy="633065"/>
          </a:xfrm>
        </p:spPr>
        <p:txBody>
          <a:bodyPr anchor="t">
            <a:normAutofit/>
          </a:bodyPr>
          <a:lstStyle>
            <a:lvl1pPr marL="0" indent="0" algn="ctr" defTabSz="914400" rtl="0" eaLnBrk="1" latinLnBrk="0" hangingPunct="1">
              <a:buNone/>
              <a:defRPr lang="en-US" sz="1000" kern="1200" dirty="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0" indent="0" algn="ctr" defTabSz="914400" rtl="0" eaLnBrk="1" latinLnBrk="0" hangingPunct="1">
              <a:buNone/>
              <a:defRPr lang="en-US" sz="1000" kern="1200" dirty="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0" indent="0" algn="ctr" defTabSz="914400" rtl="0" eaLnBrk="1" latinLnBrk="0" hangingPunct="1">
              <a:buNone/>
              <a:defRPr lang="en-US" sz="1000" kern="1200" dirty="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0" indent="0" algn="ctr" defTabSz="914400" rtl="0" eaLnBrk="1" latinLnBrk="0" hangingPunct="1">
              <a:buNone/>
              <a:defRPr lang="en-US" sz="1000" kern="1200" dirty="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0" indent="0" algn="ctr" defTabSz="914400" rtl="0" eaLnBrk="1" latinLnBrk="0" hangingPunct="1">
              <a:buNone/>
              <a:defRPr lang="en-US" sz="1000" kern="1200" dirty="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Text Placeholder 2"/>
          <p:cNvSpPr>
            <a:spLocks noGrp="1"/>
          </p:cNvSpPr>
          <p:nvPr>
            <p:ph type="body" idx="14" hasCustomPrompt="1"/>
          </p:nvPr>
        </p:nvSpPr>
        <p:spPr>
          <a:xfrm>
            <a:off x="9409888" y="5330449"/>
            <a:ext cx="1938528" cy="557784"/>
          </a:xfrm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buNone/>
              <a:defRPr lang="en-US" sz="4000" b="1" kern="1200" dirty="0">
                <a:solidFill>
                  <a:schemeClr val="accent2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00%</a:t>
            </a:r>
          </a:p>
        </p:txBody>
      </p:sp>
      <p:sp>
        <p:nvSpPr>
          <p:cNvPr id="32" name="Content Placeholder 3"/>
          <p:cNvSpPr>
            <a:spLocks noGrp="1"/>
          </p:cNvSpPr>
          <p:nvPr>
            <p:ph sz="half" idx="15" hasCustomPrompt="1"/>
          </p:nvPr>
        </p:nvSpPr>
        <p:spPr>
          <a:xfrm>
            <a:off x="9409891" y="5958718"/>
            <a:ext cx="1938528" cy="633065"/>
          </a:xfrm>
        </p:spPr>
        <p:txBody>
          <a:bodyPr anchor="t">
            <a:normAutofit/>
          </a:bodyPr>
          <a:lstStyle>
            <a:lvl1pPr marL="0" indent="0" algn="ctr" defTabSz="914400" rtl="0" eaLnBrk="1" latinLnBrk="0" hangingPunct="1">
              <a:buNone/>
              <a:defRPr lang="en-US" sz="1000" kern="1200" dirty="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0" indent="0" algn="ctr" defTabSz="914400" rtl="0" eaLnBrk="1" latinLnBrk="0" hangingPunct="1">
              <a:buNone/>
              <a:defRPr lang="en-US" sz="1000" kern="1200" dirty="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0" indent="0" algn="ctr" defTabSz="914400" rtl="0" eaLnBrk="1" latinLnBrk="0" hangingPunct="1">
              <a:buNone/>
              <a:defRPr lang="en-US" sz="1000" kern="1200" dirty="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0" indent="0" algn="ctr" defTabSz="914400" rtl="0" eaLnBrk="1" latinLnBrk="0" hangingPunct="1">
              <a:buNone/>
              <a:defRPr lang="en-US" sz="1000" kern="1200" dirty="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0" indent="0" algn="ctr" defTabSz="914400" rtl="0" eaLnBrk="1" latinLnBrk="0" hangingPunct="1">
              <a:buNone/>
              <a:defRPr lang="en-US" sz="1000" kern="1200" dirty="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255327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DB4ED54-5B5E-4A04-93D3-5772E3CE3818}" type="datetime1">
              <a:rPr lang="en-US" smtClean="0"/>
              <a:pPr/>
              <a:t>12/7/2021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0" y="5245130"/>
            <a:ext cx="12192000" cy="161287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 userDrawn="1"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 userDrawn="1"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95295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DB4ED54-5B5E-4A04-93D3-5772E3CE3818}" type="datetime1">
              <a:rPr lang="en-US" smtClean="0"/>
              <a:pPr/>
              <a:t>12/7/2021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0" y="5245130"/>
            <a:ext cx="12192000" cy="161287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575894" y="1972490"/>
            <a:ext cx="2467752" cy="32726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429849" y="1972490"/>
            <a:ext cx="2467752" cy="32726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6283804" y="1972490"/>
            <a:ext cx="2467752" cy="32726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9137758" y="1972490"/>
            <a:ext cx="2467752" cy="32726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988377"/>
            <a:ext cx="2492830" cy="557784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3584516"/>
            <a:ext cx="2492828" cy="1656203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24000" indent="0" algn="ctr">
              <a:buNone/>
              <a:defRPr sz="1200"/>
            </a:lvl2pPr>
            <a:lvl3pPr marL="630000" indent="0" algn="ctr">
              <a:buNone/>
              <a:defRPr sz="1200"/>
            </a:lvl3pPr>
            <a:lvl4pPr marL="1008000" indent="0" algn="ctr">
              <a:buNone/>
              <a:defRPr sz="1200"/>
            </a:lvl4pPr>
            <a:lvl5pPr marL="1368000" indent="0" algn="ctr">
              <a:buNone/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8472" y="2988377"/>
            <a:ext cx="2492830" cy="553373"/>
          </a:xfrm>
        </p:spPr>
        <p:txBody>
          <a:bodyPr anchor="ctr">
            <a:no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16" name="Content Placeholder 5"/>
          <p:cNvSpPr>
            <a:spLocks noGrp="1"/>
          </p:cNvSpPr>
          <p:nvPr>
            <p:ph sz="quarter" idx="4"/>
          </p:nvPr>
        </p:nvSpPr>
        <p:spPr>
          <a:xfrm>
            <a:off x="6298471" y="3584516"/>
            <a:ext cx="2492830" cy="1656203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24000" indent="0" algn="ctr">
              <a:buNone/>
              <a:defRPr sz="1200"/>
            </a:lvl2pPr>
            <a:lvl3pPr marL="630000" indent="0" algn="ctr">
              <a:buNone/>
              <a:defRPr sz="1200"/>
            </a:lvl3pPr>
            <a:lvl4pPr marL="1008000" indent="0" algn="ctr">
              <a:buNone/>
              <a:defRPr sz="1200"/>
            </a:lvl4pPr>
            <a:lvl5pPr marL="1368000" indent="0" algn="ctr">
              <a:buNone/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idx="14"/>
          </p:nvPr>
        </p:nvSpPr>
        <p:spPr>
          <a:xfrm>
            <a:off x="3444517" y="2988377"/>
            <a:ext cx="2492830" cy="557784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15"/>
          </p:nvPr>
        </p:nvSpPr>
        <p:spPr>
          <a:xfrm>
            <a:off x="3444519" y="3584516"/>
            <a:ext cx="2492828" cy="1656203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24000" indent="0" algn="ctr">
              <a:buNone/>
              <a:defRPr sz="1200"/>
            </a:lvl2pPr>
            <a:lvl3pPr marL="630000" indent="0" algn="ctr">
              <a:buNone/>
              <a:defRPr sz="1200"/>
            </a:lvl3pPr>
            <a:lvl4pPr marL="1008000" indent="0" algn="ctr">
              <a:buNone/>
              <a:defRPr sz="1200"/>
            </a:lvl4pPr>
            <a:lvl5pPr marL="1368000" indent="0" algn="ctr">
              <a:buNone/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9138807" y="2988377"/>
            <a:ext cx="2492830" cy="553373"/>
          </a:xfrm>
        </p:spPr>
        <p:txBody>
          <a:bodyPr anchor="ctr">
            <a:no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17"/>
          </p:nvPr>
        </p:nvSpPr>
        <p:spPr>
          <a:xfrm>
            <a:off x="9138806" y="3584516"/>
            <a:ext cx="2492830" cy="1656203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24000" indent="0" algn="ctr">
              <a:buNone/>
              <a:defRPr sz="1200"/>
            </a:lvl2pPr>
            <a:lvl3pPr marL="630000" indent="0" algn="ctr">
              <a:buNone/>
              <a:defRPr sz="1200"/>
            </a:lvl3pPr>
            <a:lvl4pPr marL="1008000" indent="0" algn="ctr">
              <a:buNone/>
              <a:defRPr sz="1200"/>
            </a:lvl4pPr>
            <a:lvl5pPr marL="1368000" indent="0" algn="ctr">
              <a:buNone/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Rectangle 20"/>
          <p:cNvSpPr/>
          <p:nvPr userDrawn="1"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1"/>
          <p:cNvSpPr/>
          <p:nvPr userDrawn="1"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 userDrawn="1"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258135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232275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0927" y="709565"/>
            <a:ext cx="6650991" cy="699407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632857"/>
            <a:ext cx="6650991" cy="4205188"/>
          </a:xfrm>
        </p:spPr>
        <p:txBody>
          <a:bodyPr anchor="t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12/7/2021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701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338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3962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136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12/7/2021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29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12/7/2021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750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12/7/2021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798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82884F1-FFEA-405F-9602-3DCA865EDA4E}" type="datetime1">
              <a:rPr lang="en-US" smtClean="0"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660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709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D291B17-9318-49DB-B28B-6E5994AE9581}" type="datetime1">
              <a:rPr lang="en-US" smtClean="0"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3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6" r:id="rId1"/>
    <p:sldLayoutId id="2147484077" r:id="rId2"/>
    <p:sldLayoutId id="2147484078" r:id="rId3"/>
    <p:sldLayoutId id="2147484079" r:id="rId4"/>
    <p:sldLayoutId id="2147484080" r:id="rId5"/>
    <p:sldLayoutId id="2147484081" r:id="rId6"/>
    <p:sldLayoutId id="2147484082" r:id="rId7"/>
    <p:sldLayoutId id="2147484083" r:id="rId8"/>
    <p:sldLayoutId id="2147484084" r:id="rId9"/>
    <p:sldLayoutId id="2147484085" r:id="rId10"/>
    <p:sldLayoutId id="2147484086" r:id="rId11"/>
    <p:sldLayoutId id="2147484087" r:id="rId12"/>
    <p:sldLayoutId id="2147484088" r:id="rId13"/>
    <p:sldLayoutId id="2147484089" r:id="rId14"/>
    <p:sldLayoutId id="2147483692" r:id="rId15"/>
    <p:sldLayoutId id="2147483690" r:id="rId16"/>
    <p:sldLayoutId id="2147483691" r:id="rId17"/>
    <p:sldLayoutId id="2147483688" r:id="rId18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sicologia.pt/artigos/ver_artigo.php?teoria-familiar-sistemica-retrospectiva-historia-e-perspectivas-atuais&amp;codigo=A1009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3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Relationship Id="rId6" Type="http://schemas.openxmlformats.org/officeDocument/2006/relationships/hyperlink" Target="https://www.insauga.com/new-mental-health-treatment-available-online-to-all-canadians" TargetMode="External"/><Relationship Id="rId5" Type="http://schemas.openxmlformats.org/officeDocument/2006/relationships/image" Target="../media/image25.jpeg"/><Relationship Id="rId4" Type="http://schemas.openxmlformats.org/officeDocument/2006/relationships/hyperlink" Target="http://ccconlineed.org/student-success-resources/counseling-for-online-students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Transition%20activity:%20Three%20Minute%20Breathing%20Spac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hyperlink" Target="http://franticworld.com/free-meditations-from-mindfulness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1"/><Relationship Id="rId2" Type="http://schemas.openxmlformats.org/officeDocument/2006/relationships/hyperlink" Target="https://video.redlands.edu/media/RJA+interview+for+Orient+to+CMHC+Practicum+Fall+2020/1_jbv9wzcn" TargetMode="External"/><Relationship Id="rId1" Type="http://schemas.openxmlformats.org/officeDocument/2006/relationships/slideLayout" Target="../slideLayouts/slideLayout14.xml"/><Relationship Id="rId5" Type="http://schemas.openxmlformats.org/officeDocument/2006/relationships/hyperlink" Target="https://uredlands.sharepoint.com/sites/OfficeofStudentSuccess/Shared%20Documents/DCHS/DCHS%20Trainings_Conferences/2021%20CMHC%20Practicum%20Fair/2021%20CMHC%20Practicum%20Fair%20Partner%20Introductions/Introduction%20to%20University%20of%20Redlands%20Counseling%20Center%20(Matt%20Gragg).mp4" TargetMode="External"/><Relationship Id="rId4" Type="http://schemas.openxmlformats.org/officeDocument/2006/relationships/hyperlink" Target="https://www.rawpixel.com/search/psychology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33">
            <a:extLst>
              <a:ext uri="{FF2B5EF4-FFF2-40B4-BE49-F238E27FC236}">
                <a16:creationId xmlns:a16="http://schemas.microsoft.com/office/drawing/2014/main" id="{25C8D2C1-DA83-420D-9635-D52CE066B5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" name="Rectangle 35">
            <a:extLst>
              <a:ext uri="{FF2B5EF4-FFF2-40B4-BE49-F238E27FC236}">
                <a16:creationId xmlns:a16="http://schemas.microsoft.com/office/drawing/2014/main" id="{434F74C9-6A0B-409E-AD1C-45B58BE91B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49" name="Straight Connector 37">
            <a:extLst>
              <a:ext uri="{FF2B5EF4-FFF2-40B4-BE49-F238E27FC236}">
                <a16:creationId xmlns:a16="http://schemas.microsoft.com/office/drawing/2014/main" id="{F5486A9D-1265-4B57-91E6-68E666B97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50" name="Rectangle 39">
            <a:extLst>
              <a:ext uri="{FF2B5EF4-FFF2-40B4-BE49-F238E27FC236}">
                <a16:creationId xmlns:a16="http://schemas.microsoft.com/office/drawing/2014/main" id="{F452A527-3631-41ED-858D-3777A7D14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0FED64-CE62-40C1-8BEB-FF8EBC335D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30000" y="639097"/>
            <a:ext cx="4813072" cy="368601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800">
                <a:solidFill>
                  <a:schemeClr val="tx1">
                    <a:lumMod val="85000"/>
                    <a:lumOff val="15000"/>
                  </a:schemeClr>
                </a:solidFill>
              </a:rPr>
              <a:t>CMHC Orientation to Practicum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A6E91DC6-28DB-4081-A2EC-8CE7A4E667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29999" y="4455621"/>
            <a:ext cx="4829101" cy="123861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 spc="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Group advising for first year CMHC STUDENTS</a:t>
            </a:r>
          </a:p>
        </p:txBody>
      </p:sp>
      <p:pic>
        <p:nvPicPr>
          <p:cNvPr id="7" name="Picture 14">
            <a:extLst>
              <a:ext uri="{FF2B5EF4-FFF2-40B4-BE49-F238E27FC236}">
                <a16:creationId xmlns:a16="http://schemas.microsoft.com/office/drawing/2014/main" id="{B460D2C2-3C1C-472A-88E0-6638F81BDAB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7853" r="7852" b="-1"/>
          <a:stretch/>
        </p:blipFill>
        <p:spPr>
          <a:xfrm>
            <a:off x="633999" y="640081"/>
            <a:ext cx="5462001" cy="5054156"/>
          </a:xfrm>
          <a:prstGeom prst="rect">
            <a:avLst/>
          </a:prstGeom>
        </p:spPr>
      </p:pic>
      <p:cxnSp>
        <p:nvCxnSpPr>
          <p:cNvPr id="51" name="Straight Connector 41">
            <a:extLst>
              <a:ext uri="{FF2B5EF4-FFF2-40B4-BE49-F238E27FC236}">
                <a16:creationId xmlns:a16="http://schemas.microsoft.com/office/drawing/2014/main" id="{D28A9C89-B313-458F-9C85-515930A51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805053" y="4343400"/>
            <a:ext cx="438912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43">
            <a:extLst>
              <a:ext uri="{FF2B5EF4-FFF2-40B4-BE49-F238E27FC236}">
                <a16:creationId xmlns:a16="http://schemas.microsoft.com/office/drawing/2014/main" id="{F85B92BC-678C-4E14-97E6-3227DEF86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D2644120-A6B9-4D5C-8A60-E2F4CC220E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50560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784035" y="1921105"/>
            <a:ext cx="6405063" cy="4085800"/>
          </a:xfrm>
        </p:spPr>
        <p:txBody>
          <a:bodyPr vert="horz" lIns="0" tIns="45720" rIns="0" bIns="45720" rtlCol="0">
            <a:normAutofit lnSpcReduction="10000"/>
          </a:bodyPr>
          <a:lstStyle/>
          <a:p>
            <a:pPr marL="439738" indent="0">
              <a:buNone/>
            </a:pPr>
            <a:r>
              <a:rPr lang="en-US" sz="3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Spring term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82638" indent="-342900">
              <a:buFont typeface="Calibri" panose="020F0502020204030204" pitchFamily="34" charset="0"/>
              <a:buChar char="§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Explore sites and opportunities</a:t>
            </a:r>
          </a:p>
          <a:p>
            <a:pPr marL="1075246" lvl="1" indent="-342900">
              <a:buFont typeface="Calibri" panose="020F0502020204030204" pitchFamily="34" charset="0"/>
              <a:buChar char="§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Network to learn about clinical counseling</a:t>
            </a:r>
          </a:p>
          <a:p>
            <a:pPr marL="1075246" lvl="1" indent="-342900">
              <a:buFont typeface="Calibri" panose="020F0502020204030204" pitchFamily="34" charset="0"/>
              <a:buChar char="§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Visit websites of private and community organizations </a:t>
            </a:r>
          </a:p>
          <a:p>
            <a:pPr marL="1075246" lvl="1" indent="-342900">
              <a:buFont typeface="Calibri" panose="020F0502020204030204" pitchFamily="34" charset="0"/>
              <a:buChar char="§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Seek out specific settings</a:t>
            </a:r>
          </a:p>
          <a:p>
            <a:pPr marL="782638" indent="-342900">
              <a:buFont typeface="Calibri" panose="020F0502020204030204" pitchFamily="34" charset="0"/>
              <a:buChar char="§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Get comfortable talking about your interests</a:t>
            </a:r>
          </a:p>
          <a:p>
            <a:pPr marL="1075246" lvl="1" indent="-342900">
              <a:buFont typeface="Calibri" panose="020F0502020204030204" pitchFamily="34" charset="0"/>
              <a:buChar char="§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Attend pre-Fair group advising (1/26/2021)</a:t>
            </a:r>
          </a:p>
          <a:p>
            <a:pPr marL="782638" indent="-342900">
              <a:buFont typeface="Calibri" panose="020F0502020204030204" pitchFamily="34" charset="0"/>
              <a:buChar char="§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Get to know our Practicum Partners</a:t>
            </a:r>
          </a:p>
          <a:p>
            <a:pPr marL="1075246" lvl="1" indent="-342900">
              <a:buFont typeface="Calibri" panose="020F0502020204030204" pitchFamily="34" charset="0"/>
              <a:buChar char="§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Attend DCHS Practicum/Fieldwork Fair (2/18/2022)</a:t>
            </a:r>
          </a:p>
          <a:p>
            <a:pPr marL="782638" indent="-342900">
              <a:buFont typeface="Calibri" panose="020F0502020204030204" pitchFamily="34" charset="0"/>
              <a:buChar char="§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Apply/interview at sites</a:t>
            </a:r>
          </a:p>
          <a:p>
            <a:pPr marL="1075246" lvl="1" indent="-342900">
              <a:buFont typeface="Calibri" panose="020F0502020204030204" pitchFamily="34" charset="0"/>
              <a:buChar char="§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Secure liability insurance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784035" y="640301"/>
            <a:ext cx="6765707" cy="104692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Pre-practicum Experiences</a:t>
            </a:r>
          </a:p>
        </p:txBody>
      </p:sp>
      <p:pic>
        <p:nvPicPr>
          <p:cNvPr id="33" name="Graphic 32" descr="Monthly calendar">
            <a:extLst>
              <a:ext uri="{FF2B5EF4-FFF2-40B4-BE49-F238E27FC236}">
                <a16:creationId xmlns:a16="http://schemas.microsoft.com/office/drawing/2014/main" id="{B15E663A-5574-4A6A-97F1-E598F8BA71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42258" y="1614126"/>
            <a:ext cx="3629747" cy="3629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753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868752" y="2090531"/>
            <a:ext cx="6574973" cy="2676938"/>
          </a:xfrm>
        </p:spPr>
        <p:txBody>
          <a:bodyPr vert="horz" lIns="0" tIns="45720" rIns="0" bIns="45720" rtlCol="0">
            <a:normAutofit fontScale="92500" lnSpcReduction="10000"/>
          </a:bodyPr>
          <a:lstStyle/>
          <a:p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01168" lvl="1" indent="0">
              <a:buFont typeface="Calibri" panose="020F0502020204030204" pitchFamily="34" charset="0"/>
              <a:buNone/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DCHS PRACTICUM/FIELDWORK FAIR</a:t>
            </a:r>
          </a:p>
          <a:p>
            <a:pPr marL="201168" lvl="1" indent="0">
              <a:buFont typeface="Calibri" panose="020F0502020204030204" pitchFamily="34" charset="0"/>
              <a:buNone/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Friday, February 18, 2022</a:t>
            </a:r>
          </a:p>
          <a:p>
            <a:pPr marL="201168" lvl="1" indent="0">
              <a:buFont typeface="Calibri" panose="020F0502020204030204" pitchFamily="34" charset="0"/>
              <a:buNone/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Time: 9am – Noon</a:t>
            </a:r>
          </a:p>
          <a:p>
            <a:pPr marL="201168" lvl="1" indent="0">
              <a:buFont typeface="Calibri" panose="020F0502020204030204" pitchFamily="34" charset="0"/>
              <a:buNone/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Virtual</a:t>
            </a:r>
          </a:p>
          <a:p>
            <a:pPr marL="201168" lvl="1" indent="0">
              <a:buFont typeface="Calibri" panose="020F0502020204030204" pitchFamily="34" charset="0"/>
              <a:buNone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Font typeface="Calibri" panose="020F0502020204030204" pitchFamily="34" charset="0"/>
              <a:buChar char="§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Keynote</a:t>
            </a:r>
          </a:p>
          <a:p>
            <a:pPr lvl="1">
              <a:buFont typeface="Calibri" panose="020F0502020204030204" pitchFamily="34" charset="0"/>
              <a:buChar char="§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Panel discussions</a:t>
            </a:r>
          </a:p>
          <a:p>
            <a:pPr lvl="1">
              <a:buFont typeface="Calibri" panose="020F0502020204030204" pitchFamily="34" charset="0"/>
              <a:buChar char="§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Meet and greet with practicum partners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974771" y="634946"/>
            <a:ext cx="6574972" cy="9420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SAVE THE DATE</a:t>
            </a:r>
          </a:p>
        </p:txBody>
      </p:sp>
      <p:pic>
        <p:nvPicPr>
          <p:cNvPr id="3" name="Graphic 2" descr="Chevron arrows">
            <a:extLst>
              <a:ext uri="{FF2B5EF4-FFF2-40B4-BE49-F238E27FC236}">
                <a16:creationId xmlns:a16="http://schemas.microsoft.com/office/drawing/2014/main" id="{8E9E4074-FEFC-4518-A62A-556232CD6F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33999" y="1296626"/>
            <a:ext cx="4001315" cy="4001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514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CF6BB2E5-F5C5-4876-9282-B0246E0357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E53EAE7-3851-4CE7-BE81-EF90F19EF0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C5EFB6A-0AF1-46B2-B103-4AA6C7B31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B2DC992B-1830-40AC-ABFA-9A6920DEE2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05C9F83-03C2-43E9-BAE8-96115B649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75816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3F072C8-25D0-4A13-A730-1B6DB98630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5339824" y="0"/>
            <a:ext cx="685839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961344" y="758952"/>
            <a:ext cx="5542398" cy="35661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000"/>
              <a:t>Q &amp; A</a:t>
            </a:r>
          </a:p>
        </p:txBody>
      </p:sp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03B29BF6-ED91-4C4E-9510-B31C7F12B5D5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l="10060" r="-1" b="-1"/>
          <a:stretch/>
        </p:blipFill>
        <p:spPr>
          <a:xfrm>
            <a:off x="627779" y="620721"/>
            <a:ext cx="4020297" cy="3671763"/>
          </a:xfrm>
          <a:prstGeom prst="rect">
            <a:avLst/>
          </a:prstGeom>
        </p:spPr>
      </p:pic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3A2B207-9E37-4BF3-A4E8-A8AAEF378F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961343" y="4343400"/>
            <a:ext cx="5202616" cy="0"/>
          </a:xfrm>
          <a:prstGeom prst="line">
            <a:avLst/>
          </a:prstGeom>
          <a:ln w="6350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A person sitting at a table in front of a computer&#10;&#10;Description automatically generated">
            <a:extLst>
              <a:ext uri="{FF2B5EF4-FFF2-40B4-BE49-F238E27FC236}">
                <a16:creationId xmlns:a16="http://schemas.microsoft.com/office/drawing/2014/main" id="{36674CDD-D306-49A8-8CC9-59EC6FD34736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837473B0-CC2E-450A-ABE3-18F120FF3D39}">
                <a1611:picAttrSrcUrl xmlns:a1611="http://schemas.microsoft.com/office/drawing/2016/11/main" r:id="rId6"/>
              </a:ext>
            </a:extLst>
          </a:blip>
          <a:srcRect r="3" b="22267"/>
          <a:stretch/>
        </p:blipFill>
        <p:spPr>
          <a:xfrm>
            <a:off x="627779" y="4451929"/>
            <a:ext cx="4020297" cy="1757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94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96052" y="276553"/>
            <a:ext cx="5286586" cy="5466838"/>
          </a:xfrm>
        </p:spPr>
        <p:txBody>
          <a:bodyPr>
            <a:noAutofit/>
          </a:bodyPr>
          <a:lstStyle/>
          <a:p>
            <a:endParaRPr lang="en-US" b="1" dirty="0">
              <a:solidFill>
                <a:schemeClr val="accent1"/>
              </a:solidFill>
            </a:endParaRPr>
          </a:p>
          <a:p>
            <a:r>
              <a:rPr lang="en-US" b="1" dirty="0">
                <a:solidFill>
                  <a:schemeClr val="accent1"/>
                </a:solidFill>
              </a:rPr>
              <a:t>Check-in</a:t>
            </a:r>
          </a:p>
          <a:p>
            <a:endParaRPr lang="en-US" b="1" dirty="0">
              <a:solidFill>
                <a:schemeClr val="accent1"/>
              </a:solidFill>
            </a:endParaRPr>
          </a:p>
          <a:p>
            <a:r>
              <a:rPr lang="en-US" b="1" dirty="0">
                <a:solidFill>
                  <a:schemeClr val="accent1"/>
                </a:solidFill>
              </a:rPr>
              <a:t>Practicum requirements</a:t>
            </a:r>
          </a:p>
          <a:p>
            <a:pPr marL="0" indent="0">
              <a:buNone/>
            </a:pPr>
            <a:endParaRPr lang="en-US" b="1" dirty="0">
              <a:solidFill>
                <a:schemeClr val="accent1"/>
              </a:solidFill>
            </a:endParaRPr>
          </a:p>
          <a:p>
            <a:endParaRPr lang="en-US" b="1" dirty="0">
              <a:solidFill>
                <a:schemeClr val="accent1"/>
              </a:solidFill>
            </a:endParaRPr>
          </a:p>
          <a:p>
            <a:r>
              <a:rPr lang="en-US" b="1" dirty="0">
                <a:solidFill>
                  <a:schemeClr val="accent1"/>
                </a:solidFill>
              </a:rPr>
              <a:t>Identifying a Practicum Site</a:t>
            </a:r>
          </a:p>
          <a:p>
            <a:endParaRPr lang="en-US" b="1" dirty="0">
              <a:solidFill>
                <a:schemeClr val="accent1"/>
              </a:solidFill>
            </a:endParaRPr>
          </a:p>
          <a:p>
            <a:r>
              <a:rPr lang="en-US" b="1" dirty="0">
                <a:solidFill>
                  <a:schemeClr val="accent1"/>
                </a:solidFill>
              </a:rPr>
              <a:t>Advancing to Practicum </a:t>
            </a:r>
          </a:p>
          <a:p>
            <a:endParaRPr lang="en-US" b="1" dirty="0">
              <a:solidFill>
                <a:schemeClr val="accent1"/>
              </a:solidFill>
            </a:endParaRPr>
          </a:p>
          <a:p>
            <a:endParaRPr lang="en-US" b="1" dirty="0">
              <a:solidFill>
                <a:schemeClr val="accent1"/>
              </a:solidFill>
            </a:endParaRPr>
          </a:p>
          <a:p>
            <a:r>
              <a:rPr lang="en-US" b="1" dirty="0">
                <a:solidFill>
                  <a:schemeClr val="accent1"/>
                </a:solidFill>
              </a:rPr>
              <a:t>Q&amp;A</a:t>
            </a:r>
          </a:p>
        </p:txBody>
      </p:sp>
      <p:grpSp>
        <p:nvGrpSpPr>
          <p:cNvPr id="6" name="Group 89" descr="checkmark icon with pencil"/>
          <p:cNvGrpSpPr>
            <a:grpSpLocks noChangeAspect="1"/>
          </p:cNvGrpSpPr>
          <p:nvPr/>
        </p:nvGrpSpPr>
        <p:grpSpPr bwMode="auto">
          <a:xfrm>
            <a:off x="5575643" y="2813605"/>
            <a:ext cx="589100" cy="589100"/>
            <a:chOff x="6539" y="440"/>
            <a:chExt cx="426" cy="426"/>
          </a:xfrm>
          <a:solidFill>
            <a:schemeClr val="accent1"/>
          </a:solidFill>
        </p:grpSpPr>
        <p:sp>
          <p:nvSpPr>
            <p:cNvPr id="7" name="Freeform 90"/>
            <p:cNvSpPr>
              <a:spLocks noEditPoints="1"/>
            </p:cNvSpPr>
            <p:nvPr/>
          </p:nvSpPr>
          <p:spPr bwMode="auto">
            <a:xfrm>
              <a:off x="6752" y="653"/>
              <a:ext cx="213" cy="213"/>
            </a:xfrm>
            <a:custGeom>
              <a:avLst/>
              <a:gdLst>
                <a:gd name="T0" fmla="*/ 6 w 144"/>
                <a:gd name="T1" fmla="*/ 144 h 144"/>
                <a:gd name="T2" fmla="*/ 2 w 144"/>
                <a:gd name="T3" fmla="*/ 143 h 144"/>
                <a:gd name="T4" fmla="*/ 1 w 144"/>
                <a:gd name="T5" fmla="*/ 137 h 144"/>
                <a:gd name="T6" fmla="*/ 13 w 144"/>
                <a:gd name="T7" fmla="*/ 95 h 144"/>
                <a:gd name="T8" fmla="*/ 14 w 144"/>
                <a:gd name="T9" fmla="*/ 92 h 144"/>
                <a:gd name="T10" fmla="*/ 104 w 144"/>
                <a:gd name="T11" fmla="*/ 2 h 144"/>
                <a:gd name="T12" fmla="*/ 113 w 144"/>
                <a:gd name="T13" fmla="*/ 2 h 144"/>
                <a:gd name="T14" fmla="*/ 143 w 144"/>
                <a:gd name="T15" fmla="*/ 32 h 144"/>
                <a:gd name="T16" fmla="*/ 144 w 144"/>
                <a:gd name="T17" fmla="*/ 36 h 144"/>
                <a:gd name="T18" fmla="*/ 143 w 144"/>
                <a:gd name="T19" fmla="*/ 41 h 144"/>
                <a:gd name="T20" fmla="*/ 53 w 144"/>
                <a:gd name="T21" fmla="*/ 131 h 144"/>
                <a:gd name="T22" fmla="*/ 50 w 144"/>
                <a:gd name="T23" fmla="*/ 132 h 144"/>
                <a:gd name="T24" fmla="*/ 8 w 144"/>
                <a:gd name="T25" fmla="*/ 144 h 144"/>
                <a:gd name="T26" fmla="*/ 6 w 144"/>
                <a:gd name="T27" fmla="*/ 144 h 144"/>
                <a:gd name="T28" fmla="*/ 24 w 144"/>
                <a:gd name="T29" fmla="*/ 100 h 144"/>
                <a:gd name="T30" fmla="*/ 15 w 144"/>
                <a:gd name="T31" fmla="*/ 130 h 144"/>
                <a:gd name="T32" fmla="*/ 45 w 144"/>
                <a:gd name="T33" fmla="*/ 121 h 144"/>
                <a:gd name="T34" fmla="*/ 130 w 144"/>
                <a:gd name="T35" fmla="*/ 36 h 144"/>
                <a:gd name="T36" fmla="*/ 108 w 144"/>
                <a:gd name="T37" fmla="*/ 15 h 144"/>
                <a:gd name="T38" fmla="*/ 24 w 144"/>
                <a:gd name="T39" fmla="*/ 100 h 144"/>
                <a:gd name="T40" fmla="*/ 48 w 144"/>
                <a:gd name="T41" fmla="*/ 126 h 144"/>
                <a:gd name="T42" fmla="*/ 48 w 144"/>
                <a:gd name="T43" fmla="*/ 126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" h="144">
                  <a:moveTo>
                    <a:pt x="6" y="144"/>
                  </a:moveTo>
                  <a:cubicBezTo>
                    <a:pt x="5" y="144"/>
                    <a:pt x="3" y="144"/>
                    <a:pt x="2" y="143"/>
                  </a:cubicBezTo>
                  <a:cubicBezTo>
                    <a:pt x="1" y="141"/>
                    <a:pt x="0" y="139"/>
                    <a:pt x="1" y="137"/>
                  </a:cubicBezTo>
                  <a:cubicBezTo>
                    <a:pt x="13" y="95"/>
                    <a:pt x="13" y="95"/>
                    <a:pt x="13" y="95"/>
                  </a:cubicBezTo>
                  <a:cubicBezTo>
                    <a:pt x="13" y="94"/>
                    <a:pt x="13" y="93"/>
                    <a:pt x="14" y="92"/>
                  </a:cubicBezTo>
                  <a:cubicBezTo>
                    <a:pt x="104" y="2"/>
                    <a:pt x="104" y="2"/>
                    <a:pt x="104" y="2"/>
                  </a:cubicBezTo>
                  <a:cubicBezTo>
                    <a:pt x="107" y="0"/>
                    <a:pt x="110" y="0"/>
                    <a:pt x="113" y="2"/>
                  </a:cubicBezTo>
                  <a:cubicBezTo>
                    <a:pt x="143" y="32"/>
                    <a:pt x="143" y="32"/>
                    <a:pt x="143" y="32"/>
                  </a:cubicBezTo>
                  <a:cubicBezTo>
                    <a:pt x="144" y="33"/>
                    <a:pt x="144" y="35"/>
                    <a:pt x="144" y="36"/>
                  </a:cubicBezTo>
                  <a:cubicBezTo>
                    <a:pt x="144" y="38"/>
                    <a:pt x="144" y="40"/>
                    <a:pt x="143" y="41"/>
                  </a:cubicBezTo>
                  <a:cubicBezTo>
                    <a:pt x="53" y="131"/>
                    <a:pt x="53" y="131"/>
                    <a:pt x="53" y="131"/>
                  </a:cubicBezTo>
                  <a:cubicBezTo>
                    <a:pt x="52" y="131"/>
                    <a:pt x="51" y="132"/>
                    <a:pt x="50" y="132"/>
                  </a:cubicBezTo>
                  <a:cubicBezTo>
                    <a:pt x="8" y="144"/>
                    <a:pt x="8" y="144"/>
                    <a:pt x="8" y="144"/>
                  </a:cubicBezTo>
                  <a:cubicBezTo>
                    <a:pt x="8" y="144"/>
                    <a:pt x="7" y="144"/>
                    <a:pt x="6" y="144"/>
                  </a:cubicBezTo>
                  <a:close/>
                  <a:moveTo>
                    <a:pt x="24" y="100"/>
                  </a:moveTo>
                  <a:cubicBezTo>
                    <a:pt x="15" y="130"/>
                    <a:pt x="15" y="130"/>
                    <a:pt x="15" y="130"/>
                  </a:cubicBezTo>
                  <a:cubicBezTo>
                    <a:pt x="45" y="121"/>
                    <a:pt x="45" y="121"/>
                    <a:pt x="45" y="121"/>
                  </a:cubicBezTo>
                  <a:cubicBezTo>
                    <a:pt x="130" y="36"/>
                    <a:pt x="130" y="36"/>
                    <a:pt x="130" y="36"/>
                  </a:cubicBezTo>
                  <a:cubicBezTo>
                    <a:pt x="108" y="15"/>
                    <a:pt x="108" y="15"/>
                    <a:pt x="108" y="15"/>
                  </a:cubicBezTo>
                  <a:lnTo>
                    <a:pt x="24" y="100"/>
                  </a:lnTo>
                  <a:close/>
                  <a:moveTo>
                    <a:pt x="48" y="126"/>
                  </a:moveTo>
                  <a:cubicBezTo>
                    <a:pt x="48" y="126"/>
                    <a:pt x="48" y="126"/>
                    <a:pt x="48" y="1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91"/>
            <p:cNvSpPr>
              <a:spLocks/>
            </p:cNvSpPr>
            <p:nvPr/>
          </p:nvSpPr>
          <p:spPr bwMode="auto">
            <a:xfrm>
              <a:off x="6871" y="692"/>
              <a:ext cx="57" cy="57"/>
            </a:xfrm>
            <a:custGeom>
              <a:avLst/>
              <a:gdLst>
                <a:gd name="T0" fmla="*/ 44 w 57"/>
                <a:gd name="T1" fmla="*/ 57 h 57"/>
                <a:gd name="T2" fmla="*/ 0 w 57"/>
                <a:gd name="T3" fmla="*/ 13 h 57"/>
                <a:gd name="T4" fmla="*/ 13 w 57"/>
                <a:gd name="T5" fmla="*/ 0 h 57"/>
                <a:gd name="T6" fmla="*/ 57 w 57"/>
                <a:gd name="T7" fmla="*/ 44 h 57"/>
                <a:gd name="T8" fmla="*/ 44 w 57"/>
                <a:gd name="T9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57">
                  <a:moveTo>
                    <a:pt x="44" y="57"/>
                  </a:moveTo>
                  <a:lnTo>
                    <a:pt x="0" y="13"/>
                  </a:lnTo>
                  <a:lnTo>
                    <a:pt x="13" y="0"/>
                  </a:lnTo>
                  <a:lnTo>
                    <a:pt x="57" y="44"/>
                  </a:lnTo>
                  <a:lnTo>
                    <a:pt x="44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92"/>
            <p:cNvSpPr>
              <a:spLocks/>
            </p:cNvSpPr>
            <p:nvPr/>
          </p:nvSpPr>
          <p:spPr bwMode="auto">
            <a:xfrm>
              <a:off x="6770" y="786"/>
              <a:ext cx="64" cy="62"/>
            </a:xfrm>
            <a:custGeom>
              <a:avLst/>
              <a:gdLst>
                <a:gd name="T0" fmla="*/ 36 w 43"/>
                <a:gd name="T1" fmla="*/ 42 h 42"/>
                <a:gd name="T2" fmla="*/ 32 w 43"/>
                <a:gd name="T3" fmla="*/ 41 h 42"/>
                <a:gd name="T4" fmla="*/ 2 w 43"/>
                <a:gd name="T5" fmla="*/ 11 h 42"/>
                <a:gd name="T6" fmla="*/ 2 w 43"/>
                <a:gd name="T7" fmla="*/ 2 h 42"/>
                <a:gd name="T8" fmla="*/ 11 w 43"/>
                <a:gd name="T9" fmla="*/ 2 h 42"/>
                <a:gd name="T10" fmla="*/ 41 w 43"/>
                <a:gd name="T11" fmla="*/ 32 h 42"/>
                <a:gd name="T12" fmla="*/ 41 w 43"/>
                <a:gd name="T13" fmla="*/ 41 h 42"/>
                <a:gd name="T14" fmla="*/ 36 w 43"/>
                <a:gd name="T15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" h="42">
                  <a:moveTo>
                    <a:pt x="36" y="42"/>
                  </a:moveTo>
                  <a:cubicBezTo>
                    <a:pt x="35" y="42"/>
                    <a:pt x="33" y="42"/>
                    <a:pt x="32" y="41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0" y="8"/>
                    <a:pt x="0" y="5"/>
                    <a:pt x="2" y="2"/>
                  </a:cubicBezTo>
                  <a:cubicBezTo>
                    <a:pt x="5" y="0"/>
                    <a:pt x="8" y="0"/>
                    <a:pt x="11" y="2"/>
                  </a:cubicBezTo>
                  <a:cubicBezTo>
                    <a:pt x="41" y="32"/>
                    <a:pt x="41" y="32"/>
                    <a:pt x="41" y="32"/>
                  </a:cubicBezTo>
                  <a:cubicBezTo>
                    <a:pt x="43" y="35"/>
                    <a:pt x="43" y="38"/>
                    <a:pt x="41" y="41"/>
                  </a:cubicBezTo>
                  <a:cubicBezTo>
                    <a:pt x="39" y="42"/>
                    <a:pt x="38" y="42"/>
                    <a:pt x="36" y="4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93"/>
            <p:cNvSpPr>
              <a:spLocks/>
            </p:cNvSpPr>
            <p:nvPr/>
          </p:nvSpPr>
          <p:spPr bwMode="auto">
            <a:xfrm>
              <a:off x="6690" y="618"/>
              <a:ext cx="89" cy="17"/>
            </a:xfrm>
            <a:custGeom>
              <a:avLst/>
              <a:gdLst>
                <a:gd name="T0" fmla="*/ 54 w 60"/>
                <a:gd name="T1" fmla="*/ 12 h 12"/>
                <a:gd name="T2" fmla="*/ 6 w 60"/>
                <a:gd name="T3" fmla="*/ 12 h 12"/>
                <a:gd name="T4" fmla="*/ 0 w 60"/>
                <a:gd name="T5" fmla="*/ 6 h 12"/>
                <a:gd name="T6" fmla="*/ 6 w 60"/>
                <a:gd name="T7" fmla="*/ 0 h 12"/>
                <a:gd name="T8" fmla="*/ 54 w 60"/>
                <a:gd name="T9" fmla="*/ 0 h 12"/>
                <a:gd name="T10" fmla="*/ 60 w 60"/>
                <a:gd name="T11" fmla="*/ 6 h 12"/>
                <a:gd name="T12" fmla="*/ 54 w 60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12">
                  <a:moveTo>
                    <a:pt x="54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10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8" y="0"/>
                    <a:pt x="60" y="3"/>
                    <a:pt x="60" y="6"/>
                  </a:cubicBezTo>
                  <a:cubicBezTo>
                    <a:pt x="60" y="10"/>
                    <a:pt x="58" y="12"/>
                    <a:pt x="54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94"/>
            <p:cNvSpPr>
              <a:spLocks/>
            </p:cNvSpPr>
            <p:nvPr/>
          </p:nvSpPr>
          <p:spPr bwMode="auto">
            <a:xfrm>
              <a:off x="6690" y="689"/>
              <a:ext cx="89" cy="17"/>
            </a:xfrm>
            <a:custGeom>
              <a:avLst/>
              <a:gdLst>
                <a:gd name="T0" fmla="*/ 54 w 60"/>
                <a:gd name="T1" fmla="*/ 12 h 12"/>
                <a:gd name="T2" fmla="*/ 6 w 60"/>
                <a:gd name="T3" fmla="*/ 12 h 12"/>
                <a:gd name="T4" fmla="*/ 0 w 60"/>
                <a:gd name="T5" fmla="*/ 6 h 12"/>
                <a:gd name="T6" fmla="*/ 6 w 60"/>
                <a:gd name="T7" fmla="*/ 0 h 12"/>
                <a:gd name="T8" fmla="*/ 54 w 60"/>
                <a:gd name="T9" fmla="*/ 0 h 12"/>
                <a:gd name="T10" fmla="*/ 60 w 60"/>
                <a:gd name="T11" fmla="*/ 6 h 12"/>
                <a:gd name="T12" fmla="*/ 54 w 60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12">
                  <a:moveTo>
                    <a:pt x="54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10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8" y="0"/>
                    <a:pt x="60" y="3"/>
                    <a:pt x="60" y="6"/>
                  </a:cubicBezTo>
                  <a:cubicBezTo>
                    <a:pt x="60" y="10"/>
                    <a:pt x="58" y="12"/>
                    <a:pt x="54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95"/>
            <p:cNvSpPr>
              <a:spLocks/>
            </p:cNvSpPr>
            <p:nvPr/>
          </p:nvSpPr>
          <p:spPr bwMode="auto">
            <a:xfrm>
              <a:off x="6593" y="582"/>
              <a:ext cx="90" cy="62"/>
            </a:xfrm>
            <a:custGeom>
              <a:avLst/>
              <a:gdLst>
                <a:gd name="T0" fmla="*/ 24 w 61"/>
                <a:gd name="T1" fmla="*/ 42 h 42"/>
                <a:gd name="T2" fmla="*/ 20 w 61"/>
                <a:gd name="T3" fmla="*/ 41 h 42"/>
                <a:gd name="T4" fmla="*/ 2 w 61"/>
                <a:gd name="T5" fmla="*/ 23 h 42"/>
                <a:gd name="T6" fmla="*/ 2 w 61"/>
                <a:gd name="T7" fmla="*/ 14 h 42"/>
                <a:gd name="T8" fmla="*/ 11 w 61"/>
                <a:gd name="T9" fmla="*/ 14 h 42"/>
                <a:gd name="T10" fmla="*/ 24 w 61"/>
                <a:gd name="T11" fmla="*/ 28 h 42"/>
                <a:gd name="T12" fmla="*/ 50 w 61"/>
                <a:gd name="T13" fmla="*/ 2 h 42"/>
                <a:gd name="T14" fmla="*/ 59 w 61"/>
                <a:gd name="T15" fmla="*/ 2 h 42"/>
                <a:gd name="T16" fmla="*/ 59 w 61"/>
                <a:gd name="T17" fmla="*/ 11 h 42"/>
                <a:gd name="T18" fmla="*/ 29 w 61"/>
                <a:gd name="T19" fmla="*/ 41 h 42"/>
                <a:gd name="T20" fmla="*/ 24 w 61"/>
                <a:gd name="T21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1" h="42">
                  <a:moveTo>
                    <a:pt x="24" y="42"/>
                  </a:moveTo>
                  <a:cubicBezTo>
                    <a:pt x="23" y="42"/>
                    <a:pt x="21" y="42"/>
                    <a:pt x="20" y="41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0" y="20"/>
                    <a:pt x="0" y="17"/>
                    <a:pt x="2" y="14"/>
                  </a:cubicBezTo>
                  <a:cubicBezTo>
                    <a:pt x="5" y="12"/>
                    <a:pt x="8" y="12"/>
                    <a:pt x="11" y="14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50" y="2"/>
                    <a:pt x="50" y="2"/>
                    <a:pt x="50" y="2"/>
                  </a:cubicBezTo>
                  <a:cubicBezTo>
                    <a:pt x="53" y="0"/>
                    <a:pt x="56" y="0"/>
                    <a:pt x="59" y="2"/>
                  </a:cubicBezTo>
                  <a:cubicBezTo>
                    <a:pt x="61" y="5"/>
                    <a:pt x="61" y="8"/>
                    <a:pt x="59" y="11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8" y="42"/>
                    <a:pt x="26" y="42"/>
                    <a:pt x="24" y="4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96"/>
            <p:cNvSpPr>
              <a:spLocks/>
            </p:cNvSpPr>
            <p:nvPr/>
          </p:nvSpPr>
          <p:spPr bwMode="auto">
            <a:xfrm>
              <a:off x="6593" y="653"/>
              <a:ext cx="90" cy="64"/>
            </a:xfrm>
            <a:custGeom>
              <a:avLst/>
              <a:gdLst>
                <a:gd name="T0" fmla="*/ 24 w 61"/>
                <a:gd name="T1" fmla="*/ 43 h 43"/>
                <a:gd name="T2" fmla="*/ 20 w 61"/>
                <a:gd name="T3" fmla="*/ 41 h 43"/>
                <a:gd name="T4" fmla="*/ 2 w 61"/>
                <a:gd name="T5" fmla="*/ 23 h 43"/>
                <a:gd name="T6" fmla="*/ 2 w 61"/>
                <a:gd name="T7" fmla="*/ 14 h 43"/>
                <a:gd name="T8" fmla="*/ 11 w 61"/>
                <a:gd name="T9" fmla="*/ 14 h 43"/>
                <a:gd name="T10" fmla="*/ 24 w 61"/>
                <a:gd name="T11" fmla="*/ 28 h 43"/>
                <a:gd name="T12" fmla="*/ 50 w 61"/>
                <a:gd name="T13" fmla="*/ 2 h 43"/>
                <a:gd name="T14" fmla="*/ 59 w 61"/>
                <a:gd name="T15" fmla="*/ 2 h 43"/>
                <a:gd name="T16" fmla="*/ 59 w 61"/>
                <a:gd name="T17" fmla="*/ 11 h 43"/>
                <a:gd name="T18" fmla="*/ 29 w 61"/>
                <a:gd name="T19" fmla="*/ 41 h 43"/>
                <a:gd name="T20" fmla="*/ 24 w 61"/>
                <a:gd name="T21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1" h="43">
                  <a:moveTo>
                    <a:pt x="24" y="43"/>
                  </a:moveTo>
                  <a:cubicBezTo>
                    <a:pt x="23" y="43"/>
                    <a:pt x="21" y="42"/>
                    <a:pt x="20" y="41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0" y="21"/>
                    <a:pt x="0" y="17"/>
                    <a:pt x="2" y="14"/>
                  </a:cubicBezTo>
                  <a:cubicBezTo>
                    <a:pt x="5" y="12"/>
                    <a:pt x="8" y="12"/>
                    <a:pt x="11" y="14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50" y="2"/>
                    <a:pt x="50" y="2"/>
                    <a:pt x="50" y="2"/>
                  </a:cubicBezTo>
                  <a:cubicBezTo>
                    <a:pt x="53" y="0"/>
                    <a:pt x="56" y="0"/>
                    <a:pt x="59" y="2"/>
                  </a:cubicBezTo>
                  <a:cubicBezTo>
                    <a:pt x="61" y="5"/>
                    <a:pt x="61" y="9"/>
                    <a:pt x="59" y="11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8" y="42"/>
                    <a:pt x="26" y="43"/>
                    <a:pt x="24" y="4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97"/>
            <p:cNvSpPr>
              <a:spLocks/>
            </p:cNvSpPr>
            <p:nvPr/>
          </p:nvSpPr>
          <p:spPr bwMode="auto">
            <a:xfrm>
              <a:off x="6539" y="440"/>
              <a:ext cx="302" cy="391"/>
            </a:xfrm>
            <a:custGeom>
              <a:avLst/>
              <a:gdLst>
                <a:gd name="T0" fmla="*/ 108 w 204"/>
                <a:gd name="T1" fmla="*/ 264 h 264"/>
                <a:gd name="T2" fmla="*/ 6 w 204"/>
                <a:gd name="T3" fmla="*/ 264 h 264"/>
                <a:gd name="T4" fmla="*/ 0 w 204"/>
                <a:gd name="T5" fmla="*/ 258 h 264"/>
                <a:gd name="T6" fmla="*/ 0 w 204"/>
                <a:gd name="T7" fmla="*/ 6 h 264"/>
                <a:gd name="T8" fmla="*/ 6 w 204"/>
                <a:gd name="T9" fmla="*/ 0 h 264"/>
                <a:gd name="T10" fmla="*/ 138 w 204"/>
                <a:gd name="T11" fmla="*/ 0 h 264"/>
                <a:gd name="T12" fmla="*/ 143 w 204"/>
                <a:gd name="T13" fmla="*/ 2 h 264"/>
                <a:gd name="T14" fmla="*/ 203 w 204"/>
                <a:gd name="T15" fmla="*/ 62 h 264"/>
                <a:gd name="T16" fmla="*/ 204 w 204"/>
                <a:gd name="T17" fmla="*/ 66 h 264"/>
                <a:gd name="T18" fmla="*/ 204 w 204"/>
                <a:gd name="T19" fmla="*/ 156 h 264"/>
                <a:gd name="T20" fmla="*/ 192 w 204"/>
                <a:gd name="T21" fmla="*/ 156 h 264"/>
                <a:gd name="T22" fmla="*/ 192 w 204"/>
                <a:gd name="T23" fmla="*/ 69 h 264"/>
                <a:gd name="T24" fmla="*/ 136 w 204"/>
                <a:gd name="T25" fmla="*/ 12 h 264"/>
                <a:gd name="T26" fmla="*/ 12 w 204"/>
                <a:gd name="T27" fmla="*/ 12 h 264"/>
                <a:gd name="T28" fmla="*/ 12 w 204"/>
                <a:gd name="T29" fmla="*/ 252 h 264"/>
                <a:gd name="T30" fmla="*/ 108 w 204"/>
                <a:gd name="T31" fmla="*/ 252 h 264"/>
                <a:gd name="T32" fmla="*/ 108 w 204"/>
                <a:gd name="T33" fmla="*/ 264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4" h="264">
                  <a:moveTo>
                    <a:pt x="108" y="264"/>
                  </a:moveTo>
                  <a:cubicBezTo>
                    <a:pt x="6" y="264"/>
                    <a:pt x="6" y="264"/>
                    <a:pt x="6" y="264"/>
                  </a:cubicBezTo>
                  <a:cubicBezTo>
                    <a:pt x="3" y="264"/>
                    <a:pt x="0" y="262"/>
                    <a:pt x="0" y="258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40" y="0"/>
                    <a:pt x="142" y="1"/>
                    <a:pt x="143" y="2"/>
                  </a:cubicBezTo>
                  <a:cubicBezTo>
                    <a:pt x="203" y="62"/>
                    <a:pt x="203" y="62"/>
                    <a:pt x="203" y="62"/>
                  </a:cubicBezTo>
                  <a:cubicBezTo>
                    <a:pt x="204" y="63"/>
                    <a:pt x="204" y="65"/>
                    <a:pt x="204" y="66"/>
                  </a:cubicBezTo>
                  <a:cubicBezTo>
                    <a:pt x="204" y="156"/>
                    <a:pt x="204" y="156"/>
                    <a:pt x="204" y="156"/>
                  </a:cubicBezTo>
                  <a:cubicBezTo>
                    <a:pt x="192" y="156"/>
                    <a:pt x="192" y="156"/>
                    <a:pt x="192" y="156"/>
                  </a:cubicBezTo>
                  <a:cubicBezTo>
                    <a:pt x="192" y="69"/>
                    <a:pt x="192" y="69"/>
                    <a:pt x="192" y="69"/>
                  </a:cubicBezTo>
                  <a:cubicBezTo>
                    <a:pt x="136" y="12"/>
                    <a:pt x="136" y="12"/>
                    <a:pt x="136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252"/>
                    <a:pt x="12" y="252"/>
                    <a:pt x="12" y="252"/>
                  </a:cubicBezTo>
                  <a:cubicBezTo>
                    <a:pt x="108" y="252"/>
                    <a:pt x="108" y="252"/>
                    <a:pt x="108" y="252"/>
                  </a:cubicBezTo>
                  <a:lnTo>
                    <a:pt x="108" y="26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98"/>
            <p:cNvSpPr>
              <a:spLocks/>
            </p:cNvSpPr>
            <p:nvPr/>
          </p:nvSpPr>
          <p:spPr bwMode="auto">
            <a:xfrm>
              <a:off x="6734" y="440"/>
              <a:ext cx="107" cy="107"/>
            </a:xfrm>
            <a:custGeom>
              <a:avLst/>
              <a:gdLst>
                <a:gd name="T0" fmla="*/ 66 w 72"/>
                <a:gd name="T1" fmla="*/ 72 h 72"/>
                <a:gd name="T2" fmla="*/ 6 w 72"/>
                <a:gd name="T3" fmla="*/ 72 h 72"/>
                <a:gd name="T4" fmla="*/ 0 w 72"/>
                <a:gd name="T5" fmla="*/ 66 h 72"/>
                <a:gd name="T6" fmla="*/ 0 w 72"/>
                <a:gd name="T7" fmla="*/ 6 h 72"/>
                <a:gd name="T8" fmla="*/ 6 w 72"/>
                <a:gd name="T9" fmla="*/ 0 h 72"/>
                <a:gd name="T10" fmla="*/ 12 w 72"/>
                <a:gd name="T11" fmla="*/ 6 h 72"/>
                <a:gd name="T12" fmla="*/ 12 w 72"/>
                <a:gd name="T13" fmla="*/ 60 h 72"/>
                <a:gd name="T14" fmla="*/ 66 w 72"/>
                <a:gd name="T15" fmla="*/ 60 h 72"/>
                <a:gd name="T16" fmla="*/ 72 w 72"/>
                <a:gd name="T17" fmla="*/ 66 h 72"/>
                <a:gd name="T18" fmla="*/ 66 w 72"/>
                <a:gd name="T1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2" h="72">
                  <a:moveTo>
                    <a:pt x="66" y="72"/>
                  </a:moveTo>
                  <a:cubicBezTo>
                    <a:pt x="6" y="72"/>
                    <a:pt x="6" y="72"/>
                    <a:pt x="6" y="72"/>
                  </a:cubicBezTo>
                  <a:cubicBezTo>
                    <a:pt x="3" y="72"/>
                    <a:pt x="0" y="70"/>
                    <a:pt x="0" y="6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10" y="0"/>
                    <a:pt x="12" y="3"/>
                    <a:pt x="12" y="6"/>
                  </a:cubicBezTo>
                  <a:cubicBezTo>
                    <a:pt x="12" y="60"/>
                    <a:pt x="12" y="60"/>
                    <a:pt x="12" y="60"/>
                  </a:cubicBezTo>
                  <a:cubicBezTo>
                    <a:pt x="66" y="60"/>
                    <a:pt x="66" y="60"/>
                    <a:pt x="66" y="60"/>
                  </a:cubicBezTo>
                  <a:cubicBezTo>
                    <a:pt x="70" y="60"/>
                    <a:pt x="72" y="63"/>
                    <a:pt x="72" y="66"/>
                  </a:cubicBezTo>
                  <a:cubicBezTo>
                    <a:pt x="72" y="70"/>
                    <a:pt x="70" y="72"/>
                    <a:pt x="66" y="7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6" name="Group 40" descr="binoculars "/>
          <p:cNvGrpSpPr>
            <a:grpSpLocks noChangeAspect="1"/>
          </p:cNvGrpSpPr>
          <p:nvPr/>
        </p:nvGrpSpPr>
        <p:grpSpPr bwMode="auto">
          <a:xfrm>
            <a:off x="5519025" y="1743557"/>
            <a:ext cx="530860" cy="491076"/>
            <a:chOff x="3438" y="454"/>
            <a:chExt cx="427" cy="395"/>
          </a:xfrm>
          <a:solidFill>
            <a:schemeClr val="accent1"/>
          </a:solidFill>
        </p:grpSpPr>
        <p:sp>
          <p:nvSpPr>
            <p:cNvPr id="17" name="Freeform 41"/>
            <p:cNvSpPr>
              <a:spLocks noEditPoints="1"/>
            </p:cNvSpPr>
            <p:nvPr/>
          </p:nvSpPr>
          <p:spPr bwMode="auto">
            <a:xfrm>
              <a:off x="3438" y="653"/>
              <a:ext cx="196" cy="196"/>
            </a:xfrm>
            <a:custGeom>
              <a:avLst/>
              <a:gdLst>
                <a:gd name="T0" fmla="*/ 66 w 132"/>
                <a:gd name="T1" fmla="*/ 132 h 132"/>
                <a:gd name="T2" fmla="*/ 0 w 132"/>
                <a:gd name="T3" fmla="*/ 66 h 132"/>
                <a:gd name="T4" fmla="*/ 66 w 132"/>
                <a:gd name="T5" fmla="*/ 0 h 132"/>
                <a:gd name="T6" fmla="*/ 132 w 132"/>
                <a:gd name="T7" fmla="*/ 66 h 132"/>
                <a:gd name="T8" fmla="*/ 66 w 132"/>
                <a:gd name="T9" fmla="*/ 132 h 132"/>
                <a:gd name="T10" fmla="*/ 66 w 132"/>
                <a:gd name="T11" fmla="*/ 12 h 132"/>
                <a:gd name="T12" fmla="*/ 12 w 132"/>
                <a:gd name="T13" fmla="*/ 66 h 132"/>
                <a:gd name="T14" fmla="*/ 66 w 132"/>
                <a:gd name="T15" fmla="*/ 120 h 132"/>
                <a:gd name="T16" fmla="*/ 120 w 132"/>
                <a:gd name="T17" fmla="*/ 66 h 132"/>
                <a:gd name="T18" fmla="*/ 66 w 132"/>
                <a:gd name="T19" fmla="*/ 1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2" h="132">
                  <a:moveTo>
                    <a:pt x="66" y="132"/>
                  </a:moveTo>
                  <a:cubicBezTo>
                    <a:pt x="29" y="132"/>
                    <a:pt x="0" y="102"/>
                    <a:pt x="0" y="66"/>
                  </a:cubicBezTo>
                  <a:cubicBezTo>
                    <a:pt x="0" y="29"/>
                    <a:pt x="29" y="0"/>
                    <a:pt x="66" y="0"/>
                  </a:cubicBezTo>
                  <a:cubicBezTo>
                    <a:pt x="102" y="0"/>
                    <a:pt x="132" y="29"/>
                    <a:pt x="132" y="66"/>
                  </a:cubicBezTo>
                  <a:cubicBezTo>
                    <a:pt x="132" y="102"/>
                    <a:pt x="102" y="132"/>
                    <a:pt x="66" y="132"/>
                  </a:cubicBezTo>
                  <a:close/>
                  <a:moveTo>
                    <a:pt x="66" y="12"/>
                  </a:moveTo>
                  <a:cubicBezTo>
                    <a:pt x="36" y="12"/>
                    <a:pt x="12" y="36"/>
                    <a:pt x="12" y="66"/>
                  </a:cubicBezTo>
                  <a:cubicBezTo>
                    <a:pt x="12" y="95"/>
                    <a:pt x="36" y="120"/>
                    <a:pt x="66" y="120"/>
                  </a:cubicBezTo>
                  <a:cubicBezTo>
                    <a:pt x="96" y="120"/>
                    <a:pt x="120" y="95"/>
                    <a:pt x="120" y="66"/>
                  </a:cubicBezTo>
                  <a:cubicBezTo>
                    <a:pt x="120" y="36"/>
                    <a:pt x="96" y="12"/>
                    <a:pt x="66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42"/>
            <p:cNvSpPr>
              <a:spLocks/>
            </p:cNvSpPr>
            <p:nvPr/>
          </p:nvSpPr>
          <p:spPr bwMode="auto">
            <a:xfrm>
              <a:off x="3455" y="457"/>
              <a:ext cx="179" cy="250"/>
            </a:xfrm>
            <a:custGeom>
              <a:avLst/>
              <a:gdLst>
                <a:gd name="T0" fmla="*/ 7 w 121"/>
                <a:gd name="T1" fmla="*/ 169 h 169"/>
                <a:gd name="T2" fmla="*/ 4 w 121"/>
                <a:gd name="T3" fmla="*/ 168 h 169"/>
                <a:gd name="T4" fmla="*/ 1 w 121"/>
                <a:gd name="T5" fmla="*/ 160 h 169"/>
                <a:gd name="T6" fmla="*/ 37 w 121"/>
                <a:gd name="T7" fmla="*/ 76 h 169"/>
                <a:gd name="T8" fmla="*/ 39 w 121"/>
                <a:gd name="T9" fmla="*/ 74 h 169"/>
                <a:gd name="T10" fmla="*/ 56 w 121"/>
                <a:gd name="T11" fmla="*/ 57 h 169"/>
                <a:gd name="T12" fmla="*/ 73 w 121"/>
                <a:gd name="T13" fmla="*/ 11 h 169"/>
                <a:gd name="T14" fmla="*/ 75 w 121"/>
                <a:gd name="T15" fmla="*/ 8 h 169"/>
                <a:gd name="T16" fmla="*/ 97 w 121"/>
                <a:gd name="T17" fmla="*/ 0 h 169"/>
                <a:gd name="T18" fmla="*/ 119 w 121"/>
                <a:gd name="T19" fmla="*/ 8 h 169"/>
                <a:gd name="T20" fmla="*/ 121 w 121"/>
                <a:gd name="T21" fmla="*/ 13 h 169"/>
                <a:gd name="T22" fmla="*/ 121 w 121"/>
                <a:gd name="T23" fmla="*/ 61 h 169"/>
                <a:gd name="T24" fmla="*/ 115 w 121"/>
                <a:gd name="T25" fmla="*/ 67 h 169"/>
                <a:gd name="T26" fmla="*/ 109 w 121"/>
                <a:gd name="T27" fmla="*/ 61 h 169"/>
                <a:gd name="T28" fmla="*/ 109 w 121"/>
                <a:gd name="T29" fmla="*/ 15 h 169"/>
                <a:gd name="T30" fmla="*/ 84 w 121"/>
                <a:gd name="T31" fmla="*/ 16 h 169"/>
                <a:gd name="T32" fmla="*/ 66 w 121"/>
                <a:gd name="T33" fmla="*/ 63 h 169"/>
                <a:gd name="T34" fmla="*/ 65 w 121"/>
                <a:gd name="T35" fmla="*/ 65 h 169"/>
                <a:gd name="T36" fmla="*/ 48 w 121"/>
                <a:gd name="T37" fmla="*/ 82 h 169"/>
                <a:gd name="T38" fmla="*/ 12 w 121"/>
                <a:gd name="T39" fmla="*/ 165 h 169"/>
                <a:gd name="T40" fmla="*/ 7 w 121"/>
                <a:gd name="T41" fmla="*/ 169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1" h="169">
                  <a:moveTo>
                    <a:pt x="7" y="169"/>
                  </a:moveTo>
                  <a:cubicBezTo>
                    <a:pt x="6" y="169"/>
                    <a:pt x="5" y="168"/>
                    <a:pt x="4" y="168"/>
                  </a:cubicBezTo>
                  <a:cubicBezTo>
                    <a:pt x="1" y="167"/>
                    <a:pt x="0" y="163"/>
                    <a:pt x="1" y="160"/>
                  </a:cubicBezTo>
                  <a:cubicBezTo>
                    <a:pt x="37" y="76"/>
                    <a:pt x="37" y="76"/>
                    <a:pt x="37" y="76"/>
                  </a:cubicBezTo>
                  <a:cubicBezTo>
                    <a:pt x="38" y="76"/>
                    <a:pt x="38" y="75"/>
                    <a:pt x="39" y="74"/>
                  </a:cubicBezTo>
                  <a:cubicBezTo>
                    <a:pt x="56" y="57"/>
                    <a:pt x="56" y="57"/>
                    <a:pt x="56" y="57"/>
                  </a:cubicBezTo>
                  <a:cubicBezTo>
                    <a:pt x="73" y="11"/>
                    <a:pt x="73" y="11"/>
                    <a:pt x="73" y="11"/>
                  </a:cubicBezTo>
                  <a:cubicBezTo>
                    <a:pt x="74" y="10"/>
                    <a:pt x="74" y="9"/>
                    <a:pt x="75" y="8"/>
                  </a:cubicBezTo>
                  <a:cubicBezTo>
                    <a:pt x="80" y="3"/>
                    <a:pt x="88" y="0"/>
                    <a:pt x="97" y="0"/>
                  </a:cubicBezTo>
                  <a:cubicBezTo>
                    <a:pt x="106" y="0"/>
                    <a:pt x="114" y="3"/>
                    <a:pt x="119" y="8"/>
                  </a:cubicBezTo>
                  <a:cubicBezTo>
                    <a:pt x="120" y="10"/>
                    <a:pt x="121" y="11"/>
                    <a:pt x="121" y="13"/>
                  </a:cubicBezTo>
                  <a:cubicBezTo>
                    <a:pt x="121" y="61"/>
                    <a:pt x="121" y="61"/>
                    <a:pt x="121" y="61"/>
                  </a:cubicBezTo>
                  <a:cubicBezTo>
                    <a:pt x="121" y="64"/>
                    <a:pt x="118" y="67"/>
                    <a:pt x="115" y="67"/>
                  </a:cubicBezTo>
                  <a:cubicBezTo>
                    <a:pt x="112" y="67"/>
                    <a:pt x="109" y="64"/>
                    <a:pt x="109" y="61"/>
                  </a:cubicBezTo>
                  <a:cubicBezTo>
                    <a:pt x="109" y="15"/>
                    <a:pt x="109" y="15"/>
                    <a:pt x="109" y="15"/>
                  </a:cubicBezTo>
                  <a:cubicBezTo>
                    <a:pt x="102" y="10"/>
                    <a:pt x="90" y="11"/>
                    <a:pt x="84" y="16"/>
                  </a:cubicBezTo>
                  <a:cubicBezTo>
                    <a:pt x="66" y="63"/>
                    <a:pt x="66" y="63"/>
                    <a:pt x="66" y="63"/>
                  </a:cubicBezTo>
                  <a:cubicBezTo>
                    <a:pt x="66" y="64"/>
                    <a:pt x="66" y="64"/>
                    <a:pt x="65" y="65"/>
                  </a:cubicBezTo>
                  <a:cubicBezTo>
                    <a:pt x="48" y="82"/>
                    <a:pt x="48" y="82"/>
                    <a:pt x="48" y="82"/>
                  </a:cubicBezTo>
                  <a:cubicBezTo>
                    <a:pt x="12" y="165"/>
                    <a:pt x="12" y="165"/>
                    <a:pt x="12" y="165"/>
                  </a:cubicBezTo>
                  <a:cubicBezTo>
                    <a:pt x="11" y="167"/>
                    <a:pt x="9" y="169"/>
                    <a:pt x="7" y="16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43"/>
            <p:cNvSpPr>
              <a:spLocks noEditPoints="1"/>
            </p:cNvSpPr>
            <p:nvPr/>
          </p:nvSpPr>
          <p:spPr bwMode="auto">
            <a:xfrm>
              <a:off x="3669" y="653"/>
              <a:ext cx="196" cy="196"/>
            </a:xfrm>
            <a:custGeom>
              <a:avLst/>
              <a:gdLst>
                <a:gd name="T0" fmla="*/ 66 w 132"/>
                <a:gd name="T1" fmla="*/ 132 h 132"/>
                <a:gd name="T2" fmla="*/ 0 w 132"/>
                <a:gd name="T3" fmla="*/ 66 h 132"/>
                <a:gd name="T4" fmla="*/ 66 w 132"/>
                <a:gd name="T5" fmla="*/ 0 h 132"/>
                <a:gd name="T6" fmla="*/ 132 w 132"/>
                <a:gd name="T7" fmla="*/ 66 h 132"/>
                <a:gd name="T8" fmla="*/ 66 w 132"/>
                <a:gd name="T9" fmla="*/ 132 h 132"/>
                <a:gd name="T10" fmla="*/ 66 w 132"/>
                <a:gd name="T11" fmla="*/ 12 h 132"/>
                <a:gd name="T12" fmla="*/ 12 w 132"/>
                <a:gd name="T13" fmla="*/ 66 h 132"/>
                <a:gd name="T14" fmla="*/ 66 w 132"/>
                <a:gd name="T15" fmla="*/ 120 h 132"/>
                <a:gd name="T16" fmla="*/ 120 w 132"/>
                <a:gd name="T17" fmla="*/ 66 h 132"/>
                <a:gd name="T18" fmla="*/ 66 w 132"/>
                <a:gd name="T19" fmla="*/ 1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2" h="132">
                  <a:moveTo>
                    <a:pt x="66" y="132"/>
                  </a:moveTo>
                  <a:cubicBezTo>
                    <a:pt x="29" y="132"/>
                    <a:pt x="0" y="102"/>
                    <a:pt x="0" y="66"/>
                  </a:cubicBezTo>
                  <a:cubicBezTo>
                    <a:pt x="0" y="29"/>
                    <a:pt x="29" y="0"/>
                    <a:pt x="66" y="0"/>
                  </a:cubicBezTo>
                  <a:cubicBezTo>
                    <a:pt x="102" y="0"/>
                    <a:pt x="132" y="29"/>
                    <a:pt x="132" y="66"/>
                  </a:cubicBezTo>
                  <a:cubicBezTo>
                    <a:pt x="132" y="102"/>
                    <a:pt x="102" y="132"/>
                    <a:pt x="66" y="132"/>
                  </a:cubicBezTo>
                  <a:close/>
                  <a:moveTo>
                    <a:pt x="66" y="12"/>
                  </a:moveTo>
                  <a:cubicBezTo>
                    <a:pt x="36" y="12"/>
                    <a:pt x="12" y="36"/>
                    <a:pt x="12" y="66"/>
                  </a:cubicBezTo>
                  <a:cubicBezTo>
                    <a:pt x="12" y="95"/>
                    <a:pt x="36" y="120"/>
                    <a:pt x="66" y="120"/>
                  </a:cubicBezTo>
                  <a:cubicBezTo>
                    <a:pt x="96" y="120"/>
                    <a:pt x="120" y="95"/>
                    <a:pt x="120" y="66"/>
                  </a:cubicBezTo>
                  <a:cubicBezTo>
                    <a:pt x="120" y="36"/>
                    <a:pt x="96" y="12"/>
                    <a:pt x="66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44"/>
            <p:cNvSpPr>
              <a:spLocks/>
            </p:cNvSpPr>
            <p:nvPr/>
          </p:nvSpPr>
          <p:spPr bwMode="auto">
            <a:xfrm>
              <a:off x="3669" y="454"/>
              <a:ext cx="179" cy="253"/>
            </a:xfrm>
            <a:custGeom>
              <a:avLst/>
              <a:gdLst>
                <a:gd name="T0" fmla="*/ 114 w 121"/>
                <a:gd name="T1" fmla="*/ 171 h 171"/>
                <a:gd name="T2" fmla="*/ 108 w 121"/>
                <a:gd name="T3" fmla="*/ 167 h 171"/>
                <a:gd name="T4" fmla="*/ 73 w 121"/>
                <a:gd name="T5" fmla="*/ 84 h 171"/>
                <a:gd name="T6" fmla="*/ 56 w 121"/>
                <a:gd name="T7" fmla="*/ 67 h 171"/>
                <a:gd name="T8" fmla="*/ 54 w 121"/>
                <a:gd name="T9" fmla="*/ 65 h 171"/>
                <a:gd name="T10" fmla="*/ 37 w 121"/>
                <a:gd name="T11" fmla="*/ 19 h 171"/>
                <a:gd name="T12" fmla="*/ 12 w 121"/>
                <a:gd name="T13" fmla="*/ 18 h 171"/>
                <a:gd name="T14" fmla="*/ 12 w 121"/>
                <a:gd name="T15" fmla="*/ 63 h 171"/>
                <a:gd name="T16" fmla="*/ 6 w 121"/>
                <a:gd name="T17" fmla="*/ 69 h 171"/>
                <a:gd name="T18" fmla="*/ 0 w 121"/>
                <a:gd name="T19" fmla="*/ 63 h 171"/>
                <a:gd name="T20" fmla="*/ 0 w 121"/>
                <a:gd name="T21" fmla="*/ 15 h 171"/>
                <a:gd name="T22" fmla="*/ 2 w 121"/>
                <a:gd name="T23" fmla="*/ 11 h 171"/>
                <a:gd name="T24" fmla="*/ 46 w 121"/>
                <a:gd name="T25" fmla="*/ 11 h 171"/>
                <a:gd name="T26" fmla="*/ 47 w 121"/>
                <a:gd name="T27" fmla="*/ 13 h 171"/>
                <a:gd name="T28" fmla="*/ 65 w 121"/>
                <a:gd name="T29" fmla="*/ 59 h 171"/>
                <a:gd name="T30" fmla="*/ 82 w 121"/>
                <a:gd name="T31" fmla="*/ 76 h 171"/>
                <a:gd name="T32" fmla="*/ 83 w 121"/>
                <a:gd name="T33" fmla="*/ 78 h 171"/>
                <a:gd name="T34" fmla="*/ 119 w 121"/>
                <a:gd name="T35" fmla="*/ 162 h 171"/>
                <a:gd name="T36" fmla="*/ 116 w 121"/>
                <a:gd name="T37" fmla="*/ 170 h 171"/>
                <a:gd name="T38" fmla="*/ 114 w 121"/>
                <a:gd name="T39" fmla="*/ 17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1" h="171">
                  <a:moveTo>
                    <a:pt x="114" y="171"/>
                  </a:moveTo>
                  <a:cubicBezTo>
                    <a:pt x="112" y="171"/>
                    <a:pt x="109" y="169"/>
                    <a:pt x="108" y="167"/>
                  </a:cubicBezTo>
                  <a:cubicBezTo>
                    <a:pt x="73" y="84"/>
                    <a:pt x="73" y="84"/>
                    <a:pt x="73" y="84"/>
                  </a:cubicBezTo>
                  <a:cubicBezTo>
                    <a:pt x="56" y="67"/>
                    <a:pt x="56" y="67"/>
                    <a:pt x="56" y="67"/>
                  </a:cubicBezTo>
                  <a:cubicBezTo>
                    <a:pt x="55" y="66"/>
                    <a:pt x="55" y="66"/>
                    <a:pt x="54" y="65"/>
                  </a:cubicBezTo>
                  <a:cubicBezTo>
                    <a:pt x="37" y="19"/>
                    <a:pt x="37" y="19"/>
                    <a:pt x="37" y="19"/>
                  </a:cubicBezTo>
                  <a:cubicBezTo>
                    <a:pt x="30" y="13"/>
                    <a:pt x="19" y="13"/>
                    <a:pt x="12" y="18"/>
                  </a:cubicBezTo>
                  <a:cubicBezTo>
                    <a:pt x="12" y="63"/>
                    <a:pt x="12" y="63"/>
                    <a:pt x="12" y="63"/>
                  </a:cubicBezTo>
                  <a:cubicBezTo>
                    <a:pt x="12" y="66"/>
                    <a:pt x="9" y="69"/>
                    <a:pt x="6" y="69"/>
                  </a:cubicBezTo>
                  <a:cubicBezTo>
                    <a:pt x="3" y="69"/>
                    <a:pt x="0" y="66"/>
                    <a:pt x="0" y="63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4"/>
                    <a:pt x="0" y="12"/>
                    <a:pt x="2" y="11"/>
                  </a:cubicBezTo>
                  <a:cubicBezTo>
                    <a:pt x="13" y="0"/>
                    <a:pt x="35" y="0"/>
                    <a:pt x="46" y="11"/>
                  </a:cubicBezTo>
                  <a:cubicBezTo>
                    <a:pt x="47" y="12"/>
                    <a:pt x="47" y="12"/>
                    <a:pt x="47" y="13"/>
                  </a:cubicBezTo>
                  <a:cubicBezTo>
                    <a:pt x="65" y="59"/>
                    <a:pt x="65" y="59"/>
                    <a:pt x="65" y="59"/>
                  </a:cubicBezTo>
                  <a:cubicBezTo>
                    <a:pt x="82" y="76"/>
                    <a:pt x="82" y="76"/>
                    <a:pt x="82" y="76"/>
                  </a:cubicBezTo>
                  <a:cubicBezTo>
                    <a:pt x="83" y="77"/>
                    <a:pt x="83" y="78"/>
                    <a:pt x="83" y="78"/>
                  </a:cubicBezTo>
                  <a:cubicBezTo>
                    <a:pt x="119" y="162"/>
                    <a:pt x="119" y="162"/>
                    <a:pt x="119" y="162"/>
                  </a:cubicBezTo>
                  <a:cubicBezTo>
                    <a:pt x="121" y="165"/>
                    <a:pt x="119" y="169"/>
                    <a:pt x="116" y="170"/>
                  </a:cubicBezTo>
                  <a:cubicBezTo>
                    <a:pt x="115" y="170"/>
                    <a:pt x="115" y="171"/>
                    <a:pt x="114" y="17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45"/>
            <p:cNvSpPr>
              <a:spLocks/>
            </p:cNvSpPr>
            <p:nvPr/>
          </p:nvSpPr>
          <p:spPr bwMode="auto">
            <a:xfrm>
              <a:off x="3572" y="574"/>
              <a:ext cx="159" cy="53"/>
            </a:xfrm>
            <a:custGeom>
              <a:avLst/>
              <a:gdLst>
                <a:gd name="T0" fmla="*/ 102 w 108"/>
                <a:gd name="T1" fmla="*/ 36 h 36"/>
                <a:gd name="T2" fmla="*/ 96 w 108"/>
                <a:gd name="T3" fmla="*/ 30 h 36"/>
                <a:gd name="T4" fmla="*/ 54 w 108"/>
                <a:gd name="T5" fmla="*/ 12 h 36"/>
                <a:gd name="T6" fmla="*/ 12 w 108"/>
                <a:gd name="T7" fmla="*/ 30 h 36"/>
                <a:gd name="T8" fmla="*/ 6 w 108"/>
                <a:gd name="T9" fmla="*/ 36 h 36"/>
                <a:gd name="T10" fmla="*/ 0 w 108"/>
                <a:gd name="T11" fmla="*/ 30 h 36"/>
                <a:gd name="T12" fmla="*/ 54 w 108"/>
                <a:gd name="T13" fmla="*/ 0 h 36"/>
                <a:gd name="T14" fmla="*/ 108 w 108"/>
                <a:gd name="T15" fmla="*/ 30 h 36"/>
                <a:gd name="T16" fmla="*/ 102 w 108"/>
                <a:gd name="T17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" h="36">
                  <a:moveTo>
                    <a:pt x="102" y="36"/>
                  </a:moveTo>
                  <a:cubicBezTo>
                    <a:pt x="99" y="36"/>
                    <a:pt x="96" y="33"/>
                    <a:pt x="96" y="30"/>
                  </a:cubicBezTo>
                  <a:cubicBezTo>
                    <a:pt x="96" y="21"/>
                    <a:pt x="78" y="12"/>
                    <a:pt x="54" y="12"/>
                  </a:cubicBezTo>
                  <a:cubicBezTo>
                    <a:pt x="30" y="12"/>
                    <a:pt x="12" y="21"/>
                    <a:pt x="12" y="30"/>
                  </a:cubicBezTo>
                  <a:cubicBezTo>
                    <a:pt x="12" y="33"/>
                    <a:pt x="9" y="36"/>
                    <a:pt x="6" y="36"/>
                  </a:cubicBezTo>
                  <a:cubicBezTo>
                    <a:pt x="3" y="36"/>
                    <a:pt x="0" y="33"/>
                    <a:pt x="0" y="30"/>
                  </a:cubicBezTo>
                  <a:cubicBezTo>
                    <a:pt x="0" y="13"/>
                    <a:pt x="23" y="0"/>
                    <a:pt x="54" y="0"/>
                  </a:cubicBezTo>
                  <a:cubicBezTo>
                    <a:pt x="85" y="0"/>
                    <a:pt x="108" y="13"/>
                    <a:pt x="108" y="30"/>
                  </a:cubicBezTo>
                  <a:cubicBezTo>
                    <a:pt x="108" y="33"/>
                    <a:pt x="105" y="36"/>
                    <a:pt x="102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46"/>
            <p:cNvSpPr>
              <a:spLocks/>
            </p:cNvSpPr>
            <p:nvPr/>
          </p:nvSpPr>
          <p:spPr bwMode="auto">
            <a:xfrm>
              <a:off x="3616" y="575"/>
              <a:ext cx="18" cy="185"/>
            </a:xfrm>
            <a:custGeom>
              <a:avLst/>
              <a:gdLst>
                <a:gd name="T0" fmla="*/ 6 w 12"/>
                <a:gd name="T1" fmla="*/ 125 h 125"/>
                <a:gd name="T2" fmla="*/ 0 w 12"/>
                <a:gd name="T3" fmla="*/ 119 h 125"/>
                <a:gd name="T4" fmla="*/ 0 w 12"/>
                <a:gd name="T5" fmla="*/ 6 h 125"/>
                <a:gd name="T6" fmla="*/ 6 w 12"/>
                <a:gd name="T7" fmla="*/ 0 h 125"/>
                <a:gd name="T8" fmla="*/ 12 w 12"/>
                <a:gd name="T9" fmla="*/ 6 h 125"/>
                <a:gd name="T10" fmla="*/ 12 w 12"/>
                <a:gd name="T11" fmla="*/ 119 h 125"/>
                <a:gd name="T12" fmla="*/ 6 w 12"/>
                <a:gd name="T13" fmla="*/ 125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125">
                  <a:moveTo>
                    <a:pt x="6" y="125"/>
                  </a:moveTo>
                  <a:cubicBezTo>
                    <a:pt x="3" y="125"/>
                    <a:pt x="0" y="122"/>
                    <a:pt x="0" y="11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" y="0"/>
                    <a:pt x="12" y="3"/>
                    <a:pt x="12" y="6"/>
                  </a:cubicBezTo>
                  <a:cubicBezTo>
                    <a:pt x="12" y="119"/>
                    <a:pt x="12" y="119"/>
                    <a:pt x="12" y="119"/>
                  </a:cubicBezTo>
                  <a:cubicBezTo>
                    <a:pt x="12" y="122"/>
                    <a:pt x="9" y="125"/>
                    <a:pt x="6" y="1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Freeform 47"/>
            <p:cNvSpPr>
              <a:spLocks/>
            </p:cNvSpPr>
            <p:nvPr/>
          </p:nvSpPr>
          <p:spPr bwMode="auto">
            <a:xfrm>
              <a:off x="3669" y="575"/>
              <a:ext cx="18" cy="185"/>
            </a:xfrm>
            <a:custGeom>
              <a:avLst/>
              <a:gdLst>
                <a:gd name="T0" fmla="*/ 6 w 12"/>
                <a:gd name="T1" fmla="*/ 125 h 125"/>
                <a:gd name="T2" fmla="*/ 0 w 12"/>
                <a:gd name="T3" fmla="*/ 119 h 125"/>
                <a:gd name="T4" fmla="*/ 0 w 12"/>
                <a:gd name="T5" fmla="*/ 6 h 125"/>
                <a:gd name="T6" fmla="*/ 6 w 12"/>
                <a:gd name="T7" fmla="*/ 0 h 125"/>
                <a:gd name="T8" fmla="*/ 12 w 12"/>
                <a:gd name="T9" fmla="*/ 6 h 125"/>
                <a:gd name="T10" fmla="*/ 12 w 12"/>
                <a:gd name="T11" fmla="*/ 119 h 125"/>
                <a:gd name="T12" fmla="*/ 6 w 12"/>
                <a:gd name="T13" fmla="*/ 125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125">
                  <a:moveTo>
                    <a:pt x="6" y="125"/>
                  </a:moveTo>
                  <a:cubicBezTo>
                    <a:pt x="3" y="125"/>
                    <a:pt x="0" y="122"/>
                    <a:pt x="0" y="11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" y="0"/>
                    <a:pt x="12" y="3"/>
                    <a:pt x="12" y="6"/>
                  </a:cubicBezTo>
                  <a:cubicBezTo>
                    <a:pt x="12" y="119"/>
                    <a:pt x="12" y="119"/>
                    <a:pt x="12" y="119"/>
                  </a:cubicBezTo>
                  <a:cubicBezTo>
                    <a:pt x="12" y="122"/>
                    <a:pt x="9" y="125"/>
                    <a:pt x="6" y="1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Freeform 48"/>
            <p:cNvSpPr>
              <a:spLocks/>
            </p:cNvSpPr>
            <p:nvPr/>
          </p:nvSpPr>
          <p:spPr bwMode="auto">
            <a:xfrm>
              <a:off x="3474" y="689"/>
              <a:ext cx="71" cy="71"/>
            </a:xfrm>
            <a:custGeom>
              <a:avLst/>
              <a:gdLst>
                <a:gd name="T0" fmla="*/ 6 w 48"/>
                <a:gd name="T1" fmla="*/ 48 h 48"/>
                <a:gd name="T2" fmla="*/ 0 w 48"/>
                <a:gd name="T3" fmla="*/ 42 h 48"/>
                <a:gd name="T4" fmla="*/ 42 w 48"/>
                <a:gd name="T5" fmla="*/ 0 h 48"/>
                <a:gd name="T6" fmla="*/ 48 w 48"/>
                <a:gd name="T7" fmla="*/ 6 h 48"/>
                <a:gd name="T8" fmla="*/ 42 w 48"/>
                <a:gd name="T9" fmla="*/ 12 h 48"/>
                <a:gd name="T10" fmla="*/ 12 w 48"/>
                <a:gd name="T11" fmla="*/ 42 h 48"/>
                <a:gd name="T12" fmla="*/ 6 w 48"/>
                <a:gd name="T13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48">
                  <a:moveTo>
                    <a:pt x="6" y="48"/>
                  </a:moveTo>
                  <a:cubicBezTo>
                    <a:pt x="3" y="48"/>
                    <a:pt x="0" y="45"/>
                    <a:pt x="0" y="42"/>
                  </a:cubicBezTo>
                  <a:cubicBezTo>
                    <a:pt x="0" y="18"/>
                    <a:pt x="19" y="0"/>
                    <a:pt x="42" y="0"/>
                  </a:cubicBezTo>
                  <a:cubicBezTo>
                    <a:pt x="45" y="0"/>
                    <a:pt x="48" y="2"/>
                    <a:pt x="48" y="6"/>
                  </a:cubicBezTo>
                  <a:cubicBezTo>
                    <a:pt x="48" y="9"/>
                    <a:pt x="45" y="12"/>
                    <a:pt x="42" y="12"/>
                  </a:cubicBezTo>
                  <a:cubicBezTo>
                    <a:pt x="25" y="12"/>
                    <a:pt x="12" y="25"/>
                    <a:pt x="12" y="42"/>
                  </a:cubicBezTo>
                  <a:cubicBezTo>
                    <a:pt x="12" y="45"/>
                    <a:pt x="9" y="48"/>
                    <a:pt x="6" y="4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Freeform 49"/>
            <p:cNvSpPr>
              <a:spLocks/>
            </p:cNvSpPr>
            <p:nvPr/>
          </p:nvSpPr>
          <p:spPr bwMode="auto">
            <a:xfrm>
              <a:off x="3705" y="689"/>
              <a:ext cx="71" cy="71"/>
            </a:xfrm>
            <a:custGeom>
              <a:avLst/>
              <a:gdLst>
                <a:gd name="T0" fmla="*/ 6 w 48"/>
                <a:gd name="T1" fmla="*/ 48 h 48"/>
                <a:gd name="T2" fmla="*/ 0 w 48"/>
                <a:gd name="T3" fmla="*/ 42 h 48"/>
                <a:gd name="T4" fmla="*/ 42 w 48"/>
                <a:gd name="T5" fmla="*/ 0 h 48"/>
                <a:gd name="T6" fmla="*/ 48 w 48"/>
                <a:gd name="T7" fmla="*/ 6 h 48"/>
                <a:gd name="T8" fmla="*/ 42 w 48"/>
                <a:gd name="T9" fmla="*/ 12 h 48"/>
                <a:gd name="T10" fmla="*/ 12 w 48"/>
                <a:gd name="T11" fmla="*/ 42 h 48"/>
                <a:gd name="T12" fmla="*/ 6 w 48"/>
                <a:gd name="T13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48">
                  <a:moveTo>
                    <a:pt x="6" y="48"/>
                  </a:moveTo>
                  <a:cubicBezTo>
                    <a:pt x="3" y="48"/>
                    <a:pt x="0" y="45"/>
                    <a:pt x="0" y="42"/>
                  </a:cubicBezTo>
                  <a:cubicBezTo>
                    <a:pt x="0" y="18"/>
                    <a:pt x="19" y="0"/>
                    <a:pt x="42" y="0"/>
                  </a:cubicBezTo>
                  <a:cubicBezTo>
                    <a:pt x="45" y="0"/>
                    <a:pt x="48" y="2"/>
                    <a:pt x="48" y="6"/>
                  </a:cubicBezTo>
                  <a:cubicBezTo>
                    <a:pt x="48" y="9"/>
                    <a:pt x="45" y="12"/>
                    <a:pt x="42" y="12"/>
                  </a:cubicBezTo>
                  <a:cubicBezTo>
                    <a:pt x="25" y="12"/>
                    <a:pt x="12" y="25"/>
                    <a:pt x="12" y="42"/>
                  </a:cubicBezTo>
                  <a:cubicBezTo>
                    <a:pt x="12" y="45"/>
                    <a:pt x="9" y="48"/>
                    <a:pt x="6" y="4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pic>
        <p:nvPicPr>
          <p:cNvPr id="3" name="Graphic 2" descr="Monthly calendar">
            <a:extLst>
              <a:ext uri="{FF2B5EF4-FFF2-40B4-BE49-F238E27FC236}">
                <a16:creationId xmlns:a16="http://schemas.microsoft.com/office/drawing/2014/main" id="{69F1C858-C4E8-4023-A169-905EBB28D4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360517" y="3683132"/>
            <a:ext cx="914400" cy="914400"/>
          </a:xfrm>
          <a:prstGeom prst="rect">
            <a:avLst/>
          </a:prstGeom>
        </p:spPr>
      </p:pic>
      <p:pic>
        <p:nvPicPr>
          <p:cNvPr id="26" name="Graphic 25" descr="Users">
            <a:extLst>
              <a:ext uri="{FF2B5EF4-FFF2-40B4-BE49-F238E27FC236}">
                <a16:creationId xmlns:a16="http://schemas.microsoft.com/office/drawing/2014/main" id="{8F4DF006-6BBD-4950-B410-EF3918350EF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317576" y="597433"/>
            <a:ext cx="914400" cy="914400"/>
          </a:xfrm>
          <a:prstGeom prst="rect">
            <a:avLst/>
          </a:prstGeom>
        </p:spPr>
      </p:pic>
      <p:pic>
        <p:nvPicPr>
          <p:cNvPr id="41" name="Graphic 40" descr="Question mark">
            <a:extLst>
              <a:ext uri="{FF2B5EF4-FFF2-40B4-BE49-F238E27FC236}">
                <a16:creationId xmlns:a16="http://schemas.microsoft.com/office/drawing/2014/main" id="{80506B79-FC3A-49AE-B219-69DD7DAF286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383252" y="4971426"/>
            <a:ext cx="712748" cy="712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630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4E4490D0-3672-446A-AC12-B4830333BD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9CB82C2-DF65-4EC1-8280-F201D50F5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E1D4427-852B-4B37-8E76-0E9F1810B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EB1836F0-F9E0-4D93-9BDD-7EEC6EA05F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5390C88-8089-4F73-BBAE-174EC4312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9754" y="639097"/>
            <a:ext cx="6253317" cy="368601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000" dirty="0">
                <a:solidFill>
                  <a:schemeClr val="tx1">
                    <a:lumMod val="85000"/>
                    <a:lumOff val="15000"/>
                  </a:schemeClr>
                </a:solidFill>
                <a:hlinkClick r:id="rId3"/>
              </a:rPr>
              <a:t>Check-In</a:t>
            </a:r>
            <a:br>
              <a:rPr lang="en-US" sz="80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2000" dirty="0">
                <a:hlinkClick r:id="rId4"/>
              </a:rPr>
              <a:t>Mindfulness: Finding Peace in a Frantic World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" name="Graphic 2" descr="Users">
            <a:extLst>
              <a:ext uri="{FF2B5EF4-FFF2-40B4-BE49-F238E27FC236}">
                <a16:creationId xmlns:a16="http://schemas.microsoft.com/office/drawing/2014/main" id="{FAC4BD60-7DA1-49E3-A5ED-53D4A606E9C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33999" y="1163529"/>
            <a:ext cx="4001315" cy="4001315"/>
          </a:xfrm>
          <a:prstGeom prst="rect">
            <a:avLst/>
          </a:prstGeom>
        </p:spPr>
      </p:pic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A49EFD3-A806-4D59-99F1-AA9AFAE4EF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071" y="4343400"/>
            <a:ext cx="5636107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6D2F28D1-82F9-40FE-935C-85ECF7660D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B670E93-2F53-48FC-AB6C-E99E22D17F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C1C53E07-745D-4A88-9820-A6BCFA508B7E}"/>
              </a:ext>
            </a:extLst>
          </p:cNvPr>
          <p:cNvSpPr txBox="1">
            <a:spLocks/>
          </p:cNvSpPr>
          <p:nvPr/>
        </p:nvSpPr>
        <p:spPr>
          <a:xfrm>
            <a:off x="1219199" y="2226365"/>
            <a:ext cx="8730737" cy="36178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966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53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5390C88-8089-4F73-BBAE-174EC4312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485120" cy="1450757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CMHC Practicum Experience</a:t>
            </a:r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C1C53E07-745D-4A88-9820-A6BCFA508B7E}"/>
              </a:ext>
            </a:extLst>
          </p:cNvPr>
          <p:cNvSpPr txBox="1">
            <a:spLocks/>
          </p:cNvSpPr>
          <p:nvPr/>
        </p:nvSpPr>
        <p:spPr>
          <a:xfrm>
            <a:off x="1219199" y="2226365"/>
            <a:ext cx="8730737" cy="36178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bg1"/>
                </a:solidFill>
              </a:rPr>
              <a:t>Apply knowledge gained in the classroom</a:t>
            </a:r>
          </a:p>
          <a:p>
            <a:r>
              <a:rPr lang="en-US" sz="2400" dirty="0">
                <a:solidFill>
                  <a:schemeClr val="bg1"/>
                </a:solidFill>
              </a:rPr>
              <a:t>Opportunity to practice counseling skills in alignment with the profession of clinical counseling and with diverse populations</a:t>
            </a:r>
          </a:p>
          <a:p>
            <a:r>
              <a:rPr lang="en-US" sz="2400" dirty="0">
                <a:solidFill>
                  <a:schemeClr val="bg1"/>
                </a:solidFill>
              </a:rPr>
              <a:t>Observe the workings of a practicum site</a:t>
            </a:r>
          </a:p>
          <a:p>
            <a:r>
              <a:rPr lang="en-US" sz="2400" dirty="0">
                <a:solidFill>
                  <a:schemeClr val="bg1"/>
                </a:solidFill>
              </a:rPr>
              <a:t>Explore interests and develop a theoretical orientation as a clinical counselor</a:t>
            </a:r>
          </a:p>
          <a:p>
            <a:r>
              <a:rPr lang="en-US" sz="2400" dirty="0">
                <a:solidFill>
                  <a:schemeClr val="bg1"/>
                </a:solidFill>
              </a:rPr>
              <a:t>Gain evaluative feedback on knowledge, attitudes, and skills regarding your development as a clinical counselor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endParaRPr lang="en-US" sz="2400" dirty="0">
              <a:solidFill>
                <a:schemeClr val="bg1"/>
              </a:solidFill>
            </a:endParaRPr>
          </a:p>
        </p:txBody>
      </p:sp>
      <p:grpSp>
        <p:nvGrpSpPr>
          <p:cNvPr id="5" name="Group 40" descr="binoculars ">
            <a:extLst>
              <a:ext uri="{FF2B5EF4-FFF2-40B4-BE49-F238E27FC236}">
                <a16:creationId xmlns:a16="http://schemas.microsoft.com/office/drawing/2014/main" id="{45B4B46D-9073-47D3-BCE0-C2299D91565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9832264" y="4593110"/>
            <a:ext cx="1140537" cy="1055061"/>
            <a:chOff x="3438" y="454"/>
            <a:chExt cx="427" cy="395"/>
          </a:xfrm>
          <a:solidFill>
            <a:schemeClr val="accent1"/>
          </a:solidFill>
        </p:grpSpPr>
        <p:sp>
          <p:nvSpPr>
            <p:cNvPr id="7" name="Freeform 41">
              <a:extLst>
                <a:ext uri="{FF2B5EF4-FFF2-40B4-BE49-F238E27FC236}">
                  <a16:creationId xmlns:a16="http://schemas.microsoft.com/office/drawing/2014/main" id="{F47789F0-255F-41C4-9A5D-821C007265B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38" y="653"/>
              <a:ext cx="196" cy="196"/>
            </a:xfrm>
            <a:custGeom>
              <a:avLst/>
              <a:gdLst>
                <a:gd name="T0" fmla="*/ 66 w 132"/>
                <a:gd name="T1" fmla="*/ 132 h 132"/>
                <a:gd name="T2" fmla="*/ 0 w 132"/>
                <a:gd name="T3" fmla="*/ 66 h 132"/>
                <a:gd name="T4" fmla="*/ 66 w 132"/>
                <a:gd name="T5" fmla="*/ 0 h 132"/>
                <a:gd name="T6" fmla="*/ 132 w 132"/>
                <a:gd name="T7" fmla="*/ 66 h 132"/>
                <a:gd name="T8" fmla="*/ 66 w 132"/>
                <a:gd name="T9" fmla="*/ 132 h 132"/>
                <a:gd name="T10" fmla="*/ 66 w 132"/>
                <a:gd name="T11" fmla="*/ 12 h 132"/>
                <a:gd name="T12" fmla="*/ 12 w 132"/>
                <a:gd name="T13" fmla="*/ 66 h 132"/>
                <a:gd name="T14" fmla="*/ 66 w 132"/>
                <a:gd name="T15" fmla="*/ 120 h 132"/>
                <a:gd name="T16" fmla="*/ 120 w 132"/>
                <a:gd name="T17" fmla="*/ 66 h 132"/>
                <a:gd name="T18" fmla="*/ 66 w 132"/>
                <a:gd name="T19" fmla="*/ 1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2" h="132">
                  <a:moveTo>
                    <a:pt x="66" y="132"/>
                  </a:moveTo>
                  <a:cubicBezTo>
                    <a:pt x="29" y="132"/>
                    <a:pt x="0" y="102"/>
                    <a:pt x="0" y="66"/>
                  </a:cubicBezTo>
                  <a:cubicBezTo>
                    <a:pt x="0" y="29"/>
                    <a:pt x="29" y="0"/>
                    <a:pt x="66" y="0"/>
                  </a:cubicBezTo>
                  <a:cubicBezTo>
                    <a:pt x="102" y="0"/>
                    <a:pt x="132" y="29"/>
                    <a:pt x="132" y="66"/>
                  </a:cubicBezTo>
                  <a:cubicBezTo>
                    <a:pt x="132" y="102"/>
                    <a:pt x="102" y="132"/>
                    <a:pt x="66" y="132"/>
                  </a:cubicBezTo>
                  <a:close/>
                  <a:moveTo>
                    <a:pt x="66" y="12"/>
                  </a:moveTo>
                  <a:cubicBezTo>
                    <a:pt x="36" y="12"/>
                    <a:pt x="12" y="36"/>
                    <a:pt x="12" y="66"/>
                  </a:cubicBezTo>
                  <a:cubicBezTo>
                    <a:pt x="12" y="95"/>
                    <a:pt x="36" y="120"/>
                    <a:pt x="66" y="120"/>
                  </a:cubicBezTo>
                  <a:cubicBezTo>
                    <a:pt x="96" y="120"/>
                    <a:pt x="120" y="95"/>
                    <a:pt x="120" y="66"/>
                  </a:cubicBezTo>
                  <a:cubicBezTo>
                    <a:pt x="120" y="36"/>
                    <a:pt x="96" y="12"/>
                    <a:pt x="66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42">
              <a:extLst>
                <a:ext uri="{FF2B5EF4-FFF2-40B4-BE49-F238E27FC236}">
                  <a16:creationId xmlns:a16="http://schemas.microsoft.com/office/drawing/2014/main" id="{15E2F606-8439-4C44-A450-DCC261075B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5" y="457"/>
              <a:ext cx="179" cy="250"/>
            </a:xfrm>
            <a:custGeom>
              <a:avLst/>
              <a:gdLst>
                <a:gd name="T0" fmla="*/ 7 w 121"/>
                <a:gd name="T1" fmla="*/ 169 h 169"/>
                <a:gd name="T2" fmla="*/ 4 w 121"/>
                <a:gd name="T3" fmla="*/ 168 h 169"/>
                <a:gd name="T4" fmla="*/ 1 w 121"/>
                <a:gd name="T5" fmla="*/ 160 h 169"/>
                <a:gd name="T6" fmla="*/ 37 w 121"/>
                <a:gd name="T7" fmla="*/ 76 h 169"/>
                <a:gd name="T8" fmla="*/ 39 w 121"/>
                <a:gd name="T9" fmla="*/ 74 h 169"/>
                <a:gd name="T10" fmla="*/ 56 w 121"/>
                <a:gd name="T11" fmla="*/ 57 h 169"/>
                <a:gd name="T12" fmla="*/ 73 w 121"/>
                <a:gd name="T13" fmla="*/ 11 h 169"/>
                <a:gd name="T14" fmla="*/ 75 w 121"/>
                <a:gd name="T15" fmla="*/ 8 h 169"/>
                <a:gd name="T16" fmla="*/ 97 w 121"/>
                <a:gd name="T17" fmla="*/ 0 h 169"/>
                <a:gd name="T18" fmla="*/ 119 w 121"/>
                <a:gd name="T19" fmla="*/ 8 h 169"/>
                <a:gd name="T20" fmla="*/ 121 w 121"/>
                <a:gd name="T21" fmla="*/ 13 h 169"/>
                <a:gd name="T22" fmla="*/ 121 w 121"/>
                <a:gd name="T23" fmla="*/ 61 h 169"/>
                <a:gd name="T24" fmla="*/ 115 w 121"/>
                <a:gd name="T25" fmla="*/ 67 h 169"/>
                <a:gd name="T26" fmla="*/ 109 w 121"/>
                <a:gd name="T27" fmla="*/ 61 h 169"/>
                <a:gd name="T28" fmla="*/ 109 w 121"/>
                <a:gd name="T29" fmla="*/ 15 h 169"/>
                <a:gd name="T30" fmla="*/ 84 w 121"/>
                <a:gd name="T31" fmla="*/ 16 h 169"/>
                <a:gd name="T32" fmla="*/ 66 w 121"/>
                <a:gd name="T33" fmla="*/ 63 h 169"/>
                <a:gd name="T34" fmla="*/ 65 w 121"/>
                <a:gd name="T35" fmla="*/ 65 h 169"/>
                <a:gd name="T36" fmla="*/ 48 w 121"/>
                <a:gd name="T37" fmla="*/ 82 h 169"/>
                <a:gd name="T38" fmla="*/ 12 w 121"/>
                <a:gd name="T39" fmla="*/ 165 h 169"/>
                <a:gd name="T40" fmla="*/ 7 w 121"/>
                <a:gd name="T41" fmla="*/ 169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1" h="169">
                  <a:moveTo>
                    <a:pt x="7" y="169"/>
                  </a:moveTo>
                  <a:cubicBezTo>
                    <a:pt x="6" y="169"/>
                    <a:pt x="5" y="168"/>
                    <a:pt x="4" y="168"/>
                  </a:cubicBezTo>
                  <a:cubicBezTo>
                    <a:pt x="1" y="167"/>
                    <a:pt x="0" y="163"/>
                    <a:pt x="1" y="160"/>
                  </a:cubicBezTo>
                  <a:cubicBezTo>
                    <a:pt x="37" y="76"/>
                    <a:pt x="37" y="76"/>
                    <a:pt x="37" y="76"/>
                  </a:cubicBezTo>
                  <a:cubicBezTo>
                    <a:pt x="38" y="76"/>
                    <a:pt x="38" y="75"/>
                    <a:pt x="39" y="74"/>
                  </a:cubicBezTo>
                  <a:cubicBezTo>
                    <a:pt x="56" y="57"/>
                    <a:pt x="56" y="57"/>
                    <a:pt x="56" y="57"/>
                  </a:cubicBezTo>
                  <a:cubicBezTo>
                    <a:pt x="73" y="11"/>
                    <a:pt x="73" y="11"/>
                    <a:pt x="73" y="11"/>
                  </a:cubicBezTo>
                  <a:cubicBezTo>
                    <a:pt x="74" y="10"/>
                    <a:pt x="74" y="9"/>
                    <a:pt x="75" y="8"/>
                  </a:cubicBezTo>
                  <a:cubicBezTo>
                    <a:pt x="80" y="3"/>
                    <a:pt x="88" y="0"/>
                    <a:pt x="97" y="0"/>
                  </a:cubicBezTo>
                  <a:cubicBezTo>
                    <a:pt x="106" y="0"/>
                    <a:pt x="114" y="3"/>
                    <a:pt x="119" y="8"/>
                  </a:cubicBezTo>
                  <a:cubicBezTo>
                    <a:pt x="120" y="10"/>
                    <a:pt x="121" y="11"/>
                    <a:pt x="121" y="13"/>
                  </a:cubicBezTo>
                  <a:cubicBezTo>
                    <a:pt x="121" y="61"/>
                    <a:pt x="121" y="61"/>
                    <a:pt x="121" y="61"/>
                  </a:cubicBezTo>
                  <a:cubicBezTo>
                    <a:pt x="121" y="64"/>
                    <a:pt x="118" y="67"/>
                    <a:pt x="115" y="67"/>
                  </a:cubicBezTo>
                  <a:cubicBezTo>
                    <a:pt x="112" y="67"/>
                    <a:pt x="109" y="64"/>
                    <a:pt x="109" y="61"/>
                  </a:cubicBezTo>
                  <a:cubicBezTo>
                    <a:pt x="109" y="15"/>
                    <a:pt x="109" y="15"/>
                    <a:pt x="109" y="15"/>
                  </a:cubicBezTo>
                  <a:cubicBezTo>
                    <a:pt x="102" y="10"/>
                    <a:pt x="90" y="11"/>
                    <a:pt x="84" y="16"/>
                  </a:cubicBezTo>
                  <a:cubicBezTo>
                    <a:pt x="66" y="63"/>
                    <a:pt x="66" y="63"/>
                    <a:pt x="66" y="63"/>
                  </a:cubicBezTo>
                  <a:cubicBezTo>
                    <a:pt x="66" y="64"/>
                    <a:pt x="66" y="64"/>
                    <a:pt x="65" y="65"/>
                  </a:cubicBezTo>
                  <a:cubicBezTo>
                    <a:pt x="48" y="82"/>
                    <a:pt x="48" y="82"/>
                    <a:pt x="48" y="82"/>
                  </a:cubicBezTo>
                  <a:cubicBezTo>
                    <a:pt x="12" y="165"/>
                    <a:pt x="12" y="165"/>
                    <a:pt x="12" y="165"/>
                  </a:cubicBezTo>
                  <a:cubicBezTo>
                    <a:pt x="11" y="167"/>
                    <a:pt x="9" y="169"/>
                    <a:pt x="7" y="16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43">
              <a:extLst>
                <a:ext uri="{FF2B5EF4-FFF2-40B4-BE49-F238E27FC236}">
                  <a16:creationId xmlns:a16="http://schemas.microsoft.com/office/drawing/2014/main" id="{12254EB5-720C-4070-841B-FB15843A698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69" y="653"/>
              <a:ext cx="196" cy="196"/>
            </a:xfrm>
            <a:custGeom>
              <a:avLst/>
              <a:gdLst>
                <a:gd name="T0" fmla="*/ 66 w 132"/>
                <a:gd name="T1" fmla="*/ 132 h 132"/>
                <a:gd name="T2" fmla="*/ 0 w 132"/>
                <a:gd name="T3" fmla="*/ 66 h 132"/>
                <a:gd name="T4" fmla="*/ 66 w 132"/>
                <a:gd name="T5" fmla="*/ 0 h 132"/>
                <a:gd name="T6" fmla="*/ 132 w 132"/>
                <a:gd name="T7" fmla="*/ 66 h 132"/>
                <a:gd name="T8" fmla="*/ 66 w 132"/>
                <a:gd name="T9" fmla="*/ 132 h 132"/>
                <a:gd name="T10" fmla="*/ 66 w 132"/>
                <a:gd name="T11" fmla="*/ 12 h 132"/>
                <a:gd name="T12" fmla="*/ 12 w 132"/>
                <a:gd name="T13" fmla="*/ 66 h 132"/>
                <a:gd name="T14" fmla="*/ 66 w 132"/>
                <a:gd name="T15" fmla="*/ 120 h 132"/>
                <a:gd name="T16" fmla="*/ 120 w 132"/>
                <a:gd name="T17" fmla="*/ 66 h 132"/>
                <a:gd name="T18" fmla="*/ 66 w 132"/>
                <a:gd name="T19" fmla="*/ 1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2" h="132">
                  <a:moveTo>
                    <a:pt x="66" y="132"/>
                  </a:moveTo>
                  <a:cubicBezTo>
                    <a:pt x="29" y="132"/>
                    <a:pt x="0" y="102"/>
                    <a:pt x="0" y="66"/>
                  </a:cubicBezTo>
                  <a:cubicBezTo>
                    <a:pt x="0" y="29"/>
                    <a:pt x="29" y="0"/>
                    <a:pt x="66" y="0"/>
                  </a:cubicBezTo>
                  <a:cubicBezTo>
                    <a:pt x="102" y="0"/>
                    <a:pt x="132" y="29"/>
                    <a:pt x="132" y="66"/>
                  </a:cubicBezTo>
                  <a:cubicBezTo>
                    <a:pt x="132" y="102"/>
                    <a:pt x="102" y="132"/>
                    <a:pt x="66" y="132"/>
                  </a:cubicBezTo>
                  <a:close/>
                  <a:moveTo>
                    <a:pt x="66" y="12"/>
                  </a:moveTo>
                  <a:cubicBezTo>
                    <a:pt x="36" y="12"/>
                    <a:pt x="12" y="36"/>
                    <a:pt x="12" y="66"/>
                  </a:cubicBezTo>
                  <a:cubicBezTo>
                    <a:pt x="12" y="95"/>
                    <a:pt x="36" y="120"/>
                    <a:pt x="66" y="120"/>
                  </a:cubicBezTo>
                  <a:cubicBezTo>
                    <a:pt x="96" y="120"/>
                    <a:pt x="120" y="95"/>
                    <a:pt x="120" y="66"/>
                  </a:cubicBezTo>
                  <a:cubicBezTo>
                    <a:pt x="120" y="36"/>
                    <a:pt x="96" y="12"/>
                    <a:pt x="66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44">
              <a:extLst>
                <a:ext uri="{FF2B5EF4-FFF2-40B4-BE49-F238E27FC236}">
                  <a16:creationId xmlns:a16="http://schemas.microsoft.com/office/drawing/2014/main" id="{B702A579-75CF-460A-A915-1DF3A14D7E8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9" y="454"/>
              <a:ext cx="179" cy="253"/>
            </a:xfrm>
            <a:custGeom>
              <a:avLst/>
              <a:gdLst>
                <a:gd name="T0" fmla="*/ 114 w 121"/>
                <a:gd name="T1" fmla="*/ 171 h 171"/>
                <a:gd name="T2" fmla="*/ 108 w 121"/>
                <a:gd name="T3" fmla="*/ 167 h 171"/>
                <a:gd name="T4" fmla="*/ 73 w 121"/>
                <a:gd name="T5" fmla="*/ 84 h 171"/>
                <a:gd name="T6" fmla="*/ 56 w 121"/>
                <a:gd name="T7" fmla="*/ 67 h 171"/>
                <a:gd name="T8" fmla="*/ 54 w 121"/>
                <a:gd name="T9" fmla="*/ 65 h 171"/>
                <a:gd name="T10" fmla="*/ 37 w 121"/>
                <a:gd name="T11" fmla="*/ 19 h 171"/>
                <a:gd name="T12" fmla="*/ 12 w 121"/>
                <a:gd name="T13" fmla="*/ 18 h 171"/>
                <a:gd name="T14" fmla="*/ 12 w 121"/>
                <a:gd name="T15" fmla="*/ 63 h 171"/>
                <a:gd name="T16" fmla="*/ 6 w 121"/>
                <a:gd name="T17" fmla="*/ 69 h 171"/>
                <a:gd name="T18" fmla="*/ 0 w 121"/>
                <a:gd name="T19" fmla="*/ 63 h 171"/>
                <a:gd name="T20" fmla="*/ 0 w 121"/>
                <a:gd name="T21" fmla="*/ 15 h 171"/>
                <a:gd name="T22" fmla="*/ 2 w 121"/>
                <a:gd name="T23" fmla="*/ 11 h 171"/>
                <a:gd name="T24" fmla="*/ 46 w 121"/>
                <a:gd name="T25" fmla="*/ 11 h 171"/>
                <a:gd name="T26" fmla="*/ 47 w 121"/>
                <a:gd name="T27" fmla="*/ 13 h 171"/>
                <a:gd name="T28" fmla="*/ 65 w 121"/>
                <a:gd name="T29" fmla="*/ 59 h 171"/>
                <a:gd name="T30" fmla="*/ 82 w 121"/>
                <a:gd name="T31" fmla="*/ 76 h 171"/>
                <a:gd name="T32" fmla="*/ 83 w 121"/>
                <a:gd name="T33" fmla="*/ 78 h 171"/>
                <a:gd name="T34" fmla="*/ 119 w 121"/>
                <a:gd name="T35" fmla="*/ 162 h 171"/>
                <a:gd name="T36" fmla="*/ 116 w 121"/>
                <a:gd name="T37" fmla="*/ 170 h 171"/>
                <a:gd name="T38" fmla="*/ 114 w 121"/>
                <a:gd name="T39" fmla="*/ 17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1" h="171">
                  <a:moveTo>
                    <a:pt x="114" y="171"/>
                  </a:moveTo>
                  <a:cubicBezTo>
                    <a:pt x="112" y="171"/>
                    <a:pt x="109" y="169"/>
                    <a:pt x="108" y="167"/>
                  </a:cubicBezTo>
                  <a:cubicBezTo>
                    <a:pt x="73" y="84"/>
                    <a:pt x="73" y="84"/>
                    <a:pt x="73" y="84"/>
                  </a:cubicBezTo>
                  <a:cubicBezTo>
                    <a:pt x="56" y="67"/>
                    <a:pt x="56" y="67"/>
                    <a:pt x="56" y="67"/>
                  </a:cubicBezTo>
                  <a:cubicBezTo>
                    <a:pt x="55" y="66"/>
                    <a:pt x="55" y="66"/>
                    <a:pt x="54" y="65"/>
                  </a:cubicBezTo>
                  <a:cubicBezTo>
                    <a:pt x="37" y="19"/>
                    <a:pt x="37" y="19"/>
                    <a:pt x="37" y="19"/>
                  </a:cubicBezTo>
                  <a:cubicBezTo>
                    <a:pt x="30" y="13"/>
                    <a:pt x="19" y="13"/>
                    <a:pt x="12" y="18"/>
                  </a:cubicBezTo>
                  <a:cubicBezTo>
                    <a:pt x="12" y="63"/>
                    <a:pt x="12" y="63"/>
                    <a:pt x="12" y="63"/>
                  </a:cubicBezTo>
                  <a:cubicBezTo>
                    <a:pt x="12" y="66"/>
                    <a:pt x="9" y="69"/>
                    <a:pt x="6" y="69"/>
                  </a:cubicBezTo>
                  <a:cubicBezTo>
                    <a:pt x="3" y="69"/>
                    <a:pt x="0" y="66"/>
                    <a:pt x="0" y="63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4"/>
                    <a:pt x="0" y="12"/>
                    <a:pt x="2" y="11"/>
                  </a:cubicBezTo>
                  <a:cubicBezTo>
                    <a:pt x="13" y="0"/>
                    <a:pt x="35" y="0"/>
                    <a:pt x="46" y="11"/>
                  </a:cubicBezTo>
                  <a:cubicBezTo>
                    <a:pt x="47" y="12"/>
                    <a:pt x="47" y="12"/>
                    <a:pt x="47" y="13"/>
                  </a:cubicBezTo>
                  <a:cubicBezTo>
                    <a:pt x="65" y="59"/>
                    <a:pt x="65" y="59"/>
                    <a:pt x="65" y="59"/>
                  </a:cubicBezTo>
                  <a:cubicBezTo>
                    <a:pt x="82" y="76"/>
                    <a:pt x="82" y="76"/>
                    <a:pt x="82" y="76"/>
                  </a:cubicBezTo>
                  <a:cubicBezTo>
                    <a:pt x="83" y="77"/>
                    <a:pt x="83" y="78"/>
                    <a:pt x="83" y="78"/>
                  </a:cubicBezTo>
                  <a:cubicBezTo>
                    <a:pt x="119" y="162"/>
                    <a:pt x="119" y="162"/>
                    <a:pt x="119" y="162"/>
                  </a:cubicBezTo>
                  <a:cubicBezTo>
                    <a:pt x="121" y="165"/>
                    <a:pt x="119" y="169"/>
                    <a:pt x="116" y="170"/>
                  </a:cubicBezTo>
                  <a:cubicBezTo>
                    <a:pt x="115" y="170"/>
                    <a:pt x="115" y="171"/>
                    <a:pt x="114" y="17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45">
              <a:extLst>
                <a:ext uri="{FF2B5EF4-FFF2-40B4-BE49-F238E27FC236}">
                  <a16:creationId xmlns:a16="http://schemas.microsoft.com/office/drawing/2014/main" id="{DBF6F69C-148E-48B9-9B73-CEF8ED2DF5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2" y="574"/>
              <a:ext cx="159" cy="53"/>
            </a:xfrm>
            <a:custGeom>
              <a:avLst/>
              <a:gdLst>
                <a:gd name="T0" fmla="*/ 102 w 108"/>
                <a:gd name="T1" fmla="*/ 36 h 36"/>
                <a:gd name="T2" fmla="*/ 96 w 108"/>
                <a:gd name="T3" fmla="*/ 30 h 36"/>
                <a:gd name="T4" fmla="*/ 54 w 108"/>
                <a:gd name="T5" fmla="*/ 12 h 36"/>
                <a:gd name="T6" fmla="*/ 12 w 108"/>
                <a:gd name="T7" fmla="*/ 30 h 36"/>
                <a:gd name="T8" fmla="*/ 6 w 108"/>
                <a:gd name="T9" fmla="*/ 36 h 36"/>
                <a:gd name="T10" fmla="*/ 0 w 108"/>
                <a:gd name="T11" fmla="*/ 30 h 36"/>
                <a:gd name="T12" fmla="*/ 54 w 108"/>
                <a:gd name="T13" fmla="*/ 0 h 36"/>
                <a:gd name="T14" fmla="*/ 108 w 108"/>
                <a:gd name="T15" fmla="*/ 30 h 36"/>
                <a:gd name="T16" fmla="*/ 102 w 108"/>
                <a:gd name="T17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" h="36">
                  <a:moveTo>
                    <a:pt x="102" y="36"/>
                  </a:moveTo>
                  <a:cubicBezTo>
                    <a:pt x="99" y="36"/>
                    <a:pt x="96" y="33"/>
                    <a:pt x="96" y="30"/>
                  </a:cubicBezTo>
                  <a:cubicBezTo>
                    <a:pt x="96" y="21"/>
                    <a:pt x="78" y="12"/>
                    <a:pt x="54" y="12"/>
                  </a:cubicBezTo>
                  <a:cubicBezTo>
                    <a:pt x="30" y="12"/>
                    <a:pt x="12" y="21"/>
                    <a:pt x="12" y="30"/>
                  </a:cubicBezTo>
                  <a:cubicBezTo>
                    <a:pt x="12" y="33"/>
                    <a:pt x="9" y="36"/>
                    <a:pt x="6" y="36"/>
                  </a:cubicBezTo>
                  <a:cubicBezTo>
                    <a:pt x="3" y="36"/>
                    <a:pt x="0" y="33"/>
                    <a:pt x="0" y="30"/>
                  </a:cubicBezTo>
                  <a:cubicBezTo>
                    <a:pt x="0" y="13"/>
                    <a:pt x="23" y="0"/>
                    <a:pt x="54" y="0"/>
                  </a:cubicBezTo>
                  <a:cubicBezTo>
                    <a:pt x="85" y="0"/>
                    <a:pt x="108" y="13"/>
                    <a:pt x="108" y="30"/>
                  </a:cubicBezTo>
                  <a:cubicBezTo>
                    <a:pt x="108" y="33"/>
                    <a:pt x="105" y="36"/>
                    <a:pt x="102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46">
              <a:extLst>
                <a:ext uri="{FF2B5EF4-FFF2-40B4-BE49-F238E27FC236}">
                  <a16:creationId xmlns:a16="http://schemas.microsoft.com/office/drawing/2014/main" id="{521344F2-70F9-4718-9D09-55954DC9B5E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6" y="575"/>
              <a:ext cx="18" cy="185"/>
            </a:xfrm>
            <a:custGeom>
              <a:avLst/>
              <a:gdLst>
                <a:gd name="T0" fmla="*/ 6 w 12"/>
                <a:gd name="T1" fmla="*/ 125 h 125"/>
                <a:gd name="T2" fmla="*/ 0 w 12"/>
                <a:gd name="T3" fmla="*/ 119 h 125"/>
                <a:gd name="T4" fmla="*/ 0 w 12"/>
                <a:gd name="T5" fmla="*/ 6 h 125"/>
                <a:gd name="T6" fmla="*/ 6 w 12"/>
                <a:gd name="T7" fmla="*/ 0 h 125"/>
                <a:gd name="T8" fmla="*/ 12 w 12"/>
                <a:gd name="T9" fmla="*/ 6 h 125"/>
                <a:gd name="T10" fmla="*/ 12 w 12"/>
                <a:gd name="T11" fmla="*/ 119 h 125"/>
                <a:gd name="T12" fmla="*/ 6 w 12"/>
                <a:gd name="T13" fmla="*/ 125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125">
                  <a:moveTo>
                    <a:pt x="6" y="125"/>
                  </a:moveTo>
                  <a:cubicBezTo>
                    <a:pt x="3" y="125"/>
                    <a:pt x="0" y="122"/>
                    <a:pt x="0" y="11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" y="0"/>
                    <a:pt x="12" y="3"/>
                    <a:pt x="12" y="6"/>
                  </a:cubicBezTo>
                  <a:cubicBezTo>
                    <a:pt x="12" y="119"/>
                    <a:pt x="12" y="119"/>
                    <a:pt x="12" y="119"/>
                  </a:cubicBezTo>
                  <a:cubicBezTo>
                    <a:pt x="12" y="122"/>
                    <a:pt x="9" y="125"/>
                    <a:pt x="6" y="1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47">
              <a:extLst>
                <a:ext uri="{FF2B5EF4-FFF2-40B4-BE49-F238E27FC236}">
                  <a16:creationId xmlns:a16="http://schemas.microsoft.com/office/drawing/2014/main" id="{61DCD55E-4029-48C0-86A1-A6AC71BBFB0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9" y="575"/>
              <a:ext cx="18" cy="185"/>
            </a:xfrm>
            <a:custGeom>
              <a:avLst/>
              <a:gdLst>
                <a:gd name="T0" fmla="*/ 6 w 12"/>
                <a:gd name="T1" fmla="*/ 125 h 125"/>
                <a:gd name="T2" fmla="*/ 0 w 12"/>
                <a:gd name="T3" fmla="*/ 119 h 125"/>
                <a:gd name="T4" fmla="*/ 0 w 12"/>
                <a:gd name="T5" fmla="*/ 6 h 125"/>
                <a:gd name="T6" fmla="*/ 6 w 12"/>
                <a:gd name="T7" fmla="*/ 0 h 125"/>
                <a:gd name="T8" fmla="*/ 12 w 12"/>
                <a:gd name="T9" fmla="*/ 6 h 125"/>
                <a:gd name="T10" fmla="*/ 12 w 12"/>
                <a:gd name="T11" fmla="*/ 119 h 125"/>
                <a:gd name="T12" fmla="*/ 6 w 12"/>
                <a:gd name="T13" fmla="*/ 125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125">
                  <a:moveTo>
                    <a:pt x="6" y="125"/>
                  </a:moveTo>
                  <a:cubicBezTo>
                    <a:pt x="3" y="125"/>
                    <a:pt x="0" y="122"/>
                    <a:pt x="0" y="11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" y="0"/>
                    <a:pt x="12" y="3"/>
                    <a:pt x="12" y="6"/>
                  </a:cubicBezTo>
                  <a:cubicBezTo>
                    <a:pt x="12" y="119"/>
                    <a:pt x="12" y="119"/>
                    <a:pt x="12" y="119"/>
                  </a:cubicBezTo>
                  <a:cubicBezTo>
                    <a:pt x="12" y="122"/>
                    <a:pt x="9" y="125"/>
                    <a:pt x="6" y="1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48">
              <a:extLst>
                <a:ext uri="{FF2B5EF4-FFF2-40B4-BE49-F238E27FC236}">
                  <a16:creationId xmlns:a16="http://schemas.microsoft.com/office/drawing/2014/main" id="{6A60EB5D-764B-4B55-B6E0-9F53B657B83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4" y="689"/>
              <a:ext cx="71" cy="71"/>
            </a:xfrm>
            <a:custGeom>
              <a:avLst/>
              <a:gdLst>
                <a:gd name="T0" fmla="*/ 6 w 48"/>
                <a:gd name="T1" fmla="*/ 48 h 48"/>
                <a:gd name="T2" fmla="*/ 0 w 48"/>
                <a:gd name="T3" fmla="*/ 42 h 48"/>
                <a:gd name="T4" fmla="*/ 42 w 48"/>
                <a:gd name="T5" fmla="*/ 0 h 48"/>
                <a:gd name="T6" fmla="*/ 48 w 48"/>
                <a:gd name="T7" fmla="*/ 6 h 48"/>
                <a:gd name="T8" fmla="*/ 42 w 48"/>
                <a:gd name="T9" fmla="*/ 12 h 48"/>
                <a:gd name="T10" fmla="*/ 12 w 48"/>
                <a:gd name="T11" fmla="*/ 42 h 48"/>
                <a:gd name="T12" fmla="*/ 6 w 48"/>
                <a:gd name="T13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48">
                  <a:moveTo>
                    <a:pt x="6" y="48"/>
                  </a:moveTo>
                  <a:cubicBezTo>
                    <a:pt x="3" y="48"/>
                    <a:pt x="0" y="45"/>
                    <a:pt x="0" y="42"/>
                  </a:cubicBezTo>
                  <a:cubicBezTo>
                    <a:pt x="0" y="18"/>
                    <a:pt x="19" y="0"/>
                    <a:pt x="42" y="0"/>
                  </a:cubicBezTo>
                  <a:cubicBezTo>
                    <a:pt x="45" y="0"/>
                    <a:pt x="48" y="2"/>
                    <a:pt x="48" y="6"/>
                  </a:cubicBezTo>
                  <a:cubicBezTo>
                    <a:pt x="48" y="9"/>
                    <a:pt x="45" y="12"/>
                    <a:pt x="42" y="12"/>
                  </a:cubicBezTo>
                  <a:cubicBezTo>
                    <a:pt x="25" y="12"/>
                    <a:pt x="12" y="25"/>
                    <a:pt x="12" y="42"/>
                  </a:cubicBezTo>
                  <a:cubicBezTo>
                    <a:pt x="12" y="45"/>
                    <a:pt x="9" y="48"/>
                    <a:pt x="6" y="4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49">
              <a:extLst>
                <a:ext uri="{FF2B5EF4-FFF2-40B4-BE49-F238E27FC236}">
                  <a16:creationId xmlns:a16="http://schemas.microsoft.com/office/drawing/2014/main" id="{1E9312C2-3B24-45B5-8DFE-785F332BF4F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5" y="689"/>
              <a:ext cx="71" cy="71"/>
            </a:xfrm>
            <a:custGeom>
              <a:avLst/>
              <a:gdLst>
                <a:gd name="T0" fmla="*/ 6 w 48"/>
                <a:gd name="T1" fmla="*/ 48 h 48"/>
                <a:gd name="T2" fmla="*/ 0 w 48"/>
                <a:gd name="T3" fmla="*/ 42 h 48"/>
                <a:gd name="T4" fmla="*/ 42 w 48"/>
                <a:gd name="T5" fmla="*/ 0 h 48"/>
                <a:gd name="T6" fmla="*/ 48 w 48"/>
                <a:gd name="T7" fmla="*/ 6 h 48"/>
                <a:gd name="T8" fmla="*/ 42 w 48"/>
                <a:gd name="T9" fmla="*/ 12 h 48"/>
                <a:gd name="T10" fmla="*/ 12 w 48"/>
                <a:gd name="T11" fmla="*/ 42 h 48"/>
                <a:gd name="T12" fmla="*/ 6 w 48"/>
                <a:gd name="T13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48">
                  <a:moveTo>
                    <a:pt x="6" y="48"/>
                  </a:moveTo>
                  <a:cubicBezTo>
                    <a:pt x="3" y="48"/>
                    <a:pt x="0" y="45"/>
                    <a:pt x="0" y="42"/>
                  </a:cubicBezTo>
                  <a:cubicBezTo>
                    <a:pt x="0" y="18"/>
                    <a:pt x="19" y="0"/>
                    <a:pt x="42" y="0"/>
                  </a:cubicBezTo>
                  <a:cubicBezTo>
                    <a:pt x="45" y="0"/>
                    <a:pt x="48" y="2"/>
                    <a:pt x="48" y="6"/>
                  </a:cubicBezTo>
                  <a:cubicBezTo>
                    <a:pt x="48" y="9"/>
                    <a:pt x="45" y="12"/>
                    <a:pt x="42" y="12"/>
                  </a:cubicBezTo>
                  <a:cubicBezTo>
                    <a:pt x="25" y="12"/>
                    <a:pt x="12" y="25"/>
                    <a:pt x="12" y="42"/>
                  </a:cubicBezTo>
                  <a:cubicBezTo>
                    <a:pt x="12" y="45"/>
                    <a:pt x="9" y="48"/>
                    <a:pt x="6" y="4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814174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11684" y="1742587"/>
            <a:ext cx="5127172" cy="4126507"/>
          </a:xfrm>
        </p:spPr>
        <p:txBody>
          <a:bodyPr vert="horz" lIns="0" tIns="45720" rIns="0" bIns="45720" rtlCol="0">
            <a:normAutofit/>
          </a:bodyPr>
          <a:lstStyle/>
          <a:p>
            <a:pPr marL="782638" indent="-342900">
              <a:buFont typeface="Calibri" panose="020F0502020204030204" pitchFamily="34" charset="0"/>
              <a:buChar char="§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450 total practicum hours</a:t>
            </a:r>
          </a:p>
          <a:p>
            <a:pPr marL="782638" indent="-342900">
              <a:buFont typeface="Calibri" panose="020F0502020204030204" pitchFamily="34" charset="0"/>
              <a:buChar char="§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280 direct client contact</a:t>
            </a:r>
          </a:p>
          <a:p>
            <a:pPr marL="782638" indent="-342900">
              <a:buFont typeface="Calibri" panose="020F0502020204030204" pitchFamily="34" charset="0"/>
              <a:buChar char="§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Range of professional clinical counseling experiences</a:t>
            </a:r>
          </a:p>
          <a:p>
            <a:pPr marL="782638" indent="-342900">
              <a:buFont typeface="Calibri" panose="020F0502020204030204" pitchFamily="34" charset="0"/>
              <a:buChar char="§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Can not be in a private practice</a:t>
            </a:r>
          </a:p>
          <a:p>
            <a:pPr marL="782638" indent="-342900">
              <a:buFont typeface="Calibri" panose="020F0502020204030204" pitchFamily="34" charset="0"/>
              <a:buChar char="§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Under supervision by a qualified licensed supervisor</a:t>
            </a:r>
          </a:p>
          <a:p>
            <a:pPr marL="782638" indent="-342900">
              <a:buFont typeface="Calibri" panose="020F0502020204030204" pitchFamily="34" charset="0"/>
              <a:buChar char="§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One hour of supervision for every 5 hours of client contact</a:t>
            </a:r>
          </a:p>
          <a:p>
            <a:pPr marL="782638" indent="-342900">
              <a:buFont typeface="Calibri" panose="020F0502020204030204" pitchFamily="34" charset="0"/>
              <a:buChar char="§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346084" y="247707"/>
            <a:ext cx="5567620" cy="145075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Practicum hour requirements</a:t>
            </a:r>
          </a:p>
        </p:txBody>
      </p:sp>
      <p:grpSp>
        <p:nvGrpSpPr>
          <p:cNvPr id="15" name="Group 60" descr="up trending graph icon">
            <a:extLst>
              <a:ext uri="{FF2B5EF4-FFF2-40B4-BE49-F238E27FC236}">
                <a16:creationId xmlns:a16="http://schemas.microsoft.com/office/drawing/2014/main" id="{72C90932-D8F9-483C-BDAF-054D1CDD780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82066" y="645102"/>
            <a:ext cx="5373879" cy="5247744"/>
            <a:chOff x="6726" y="600"/>
            <a:chExt cx="426" cy="416"/>
          </a:xfrm>
          <a:solidFill>
            <a:schemeClr val="accent1"/>
          </a:solidFill>
        </p:grpSpPr>
        <p:sp>
          <p:nvSpPr>
            <p:cNvPr id="16" name="Freeform 61">
              <a:extLst>
                <a:ext uri="{FF2B5EF4-FFF2-40B4-BE49-F238E27FC236}">
                  <a16:creationId xmlns:a16="http://schemas.microsoft.com/office/drawing/2014/main" id="{09EF0F6B-ABCF-4715-AF79-C5BFFF8B9991}"/>
                </a:ext>
              </a:extLst>
            </p:cNvPr>
            <p:cNvSpPr>
              <a:spLocks/>
            </p:cNvSpPr>
            <p:nvPr/>
          </p:nvSpPr>
          <p:spPr bwMode="auto">
            <a:xfrm>
              <a:off x="6726" y="999"/>
              <a:ext cx="426" cy="17"/>
            </a:xfrm>
            <a:custGeom>
              <a:avLst/>
              <a:gdLst>
                <a:gd name="T0" fmla="*/ 282 w 288"/>
                <a:gd name="T1" fmla="*/ 12 h 12"/>
                <a:gd name="T2" fmla="*/ 6 w 288"/>
                <a:gd name="T3" fmla="*/ 12 h 12"/>
                <a:gd name="T4" fmla="*/ 0 w 288"/>
                <a:gd name="T5" fmla="*/ 6 h 12"/>
                <a:gd name="T6" fmla="*/ 6 w 288"/>
                <a:gd name="T7" fmla="*/ 0 h 12"/>
                <a:gd name="T8" fmla="*/ 282 w 288"/>
                <a:gd name="T9" fmla="*/ 0 h 12"/>
                <a:gd name="T10" fmla="*/ 288 w 288"/>
                <a:gd name="T11" fmla="*/ 6 h 12"/>
                <a:gd name="T12" fmla="*/ 282 w 288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8" h="12">
                  <a:moveTo>
                    <a:pt x="282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2" y="12"/>
                    <a:pt x="0" y="10"/>
                    <a:pt x="0" y="6"/>
                  </a:cubicBezTo>
                  <a:cubicBezTo>
                    <a:pt x="0" y="3"/>
                    <a:pt x="2" y="0"/>
                    <a:pt x="6" y="0"/>
                  </a:cubicBezTo>
                  <a:cubicBezTo>
                    <a:pt x="282" y="0"/>
                    <a:pt x="282" y="0"/>
                    <a:pt x="282" y="0"/>
                  </a:cubicBezTo>
                  <a:cubicBezTo>
                    <a:pt x="285" y="0"/>
                    <a:pt x="288" y="3"/>
                    <a:pt x="288" y="6"/>
                  </a:cubicBezTo>
                  <a:cubicBezTo>
                    <a:pt x="288" y="10"/>
                    <a:pt x="285" y="12"/>
                    <a:pt x="28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62">
              <a:extLst>
                <a:ext uri="{FF2B5EF4-FFF2-40B4-BE49-F238E27FC236}">
                  <a16:creationId xmlns:a16="http://schemas.microsoft.com/office/drawing/2014/main" id="{2702E363-5BFF-4968-BE72-4A93E928C25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44" y="912"/>
              <a:ext cx="71" cy="104"/>
            </a:xfrm>
            <a:custGeom>
              <a:avLst/>
              <a:gdLst>
                <a:gd name="T0" fmla="*/ 42 w 48"/>
                <a:gd name="T1" fmla="*/ 72 h 72"/>
                <a:gd name="T2" fmla="*/ 6 w 48"/>
                <a:gd name="T3" fmla="*/ 72 h 72"/>
                <a:gd name="T4" fmla="*/ 0 w 48"/>
                <a:gd name="T5" fmla="*/ 66 h 72"/>
                <a:gd name="T6" fmla="*/ 0 w 48"/>
                <a:gd name="T7" fmla="*/ 6 h 72"/>
                <a:gd name="T8" fmla="*/ 6 w 48"/>
                <a:gd name="T9" fmla="*/ 0 h 72"/>
                <a:gd name="T10" fmla="*/ 42 w 48"/>
                <a:gd name="T11" fmla="*/ 0 h 72"/>
                <a:gd name="T12" fmla="*/ 48 w 48"/>
                <a:gd name="T13" fmla="*/ 6 h 72"/>
                <a:gd name="T14" fmla="*/ 48 w 48"/>
                <a:gd name="T15" fmla="*/ 66 h 72"/>
                <a:gd name="T16" fmla="*/ 42 w 48"/>
                <a:gd name="T17" fmla="*/ 72 h 72"/>
                <a:gd name="T18" fmla="*/ 12 w 48"/>
                <a:gd name="T19" fmla="*/ 60 h 72"/>
                <a:gd name="T20" fmla="*/ 36 w 48"/>
                <a:gd name="T21" fmla="*/ 60 h 72"/>
                <a:gd name="T22" fmla="*/ 36 w 48"/>
                <a:gd name="T23" fmla="*/ 12 h 72"/>
                <a:gd name="T24" fmla="*/ 12 w 48"/>
                <a:gd name="T25" fmla="*/ 12 h 72"/>
                <a:gd name="T26" fmla="*/ 12 w 48"/>
                <a:gd name="T27" fmla="*/ 6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8" h="72">
                  <a:moveTo>
                    <a:pt x="42" y="72"/>
                  </a:moveTo>
                  <a:cubicBezTo>
                    <a:pt x="6" y="72"/>
                    <a:pt x="6" y="72"/>
                    <a:pt x="6" y="72"/>
                  </a:cubicBezTo>
                  <a:cubicBezTo>
                    <a:pt x="2" y="72"/>
                    <a:pt x="0" y="70"/>
                    <a:pt x="0" y="6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2" y="0"/>
                    <a:pt x="6" y="0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45" y="0"/>
                    <a:pt x="48" y="3"/>
                    <a:pt x="48" y="6"/>
                  </a:cubicBezTo>
                  <a:cubicBezTo>
                    <a:pt x="48" y="66"/>
                    <a:pt x="48" y="66"/>
                    <a:pt x="48" y="66"/>
                  </a:cubicBezTo>
                  <a:cubicBezTo>
                    <a:pt x="48" y="70"/>
                    <a:pt x="45" y="72"/>
                    <a:pt x="42" y="72"/>
                  </a:cubicBezTo>
                  <a:close/>
                  <a:moveTo>
                    <a:pt x="12" y="60"/>
                  </a:moveTo>
                  <a:cubicBezTo>
                    <a:pt x="36" y="60"/>
                    <a:pt x="36" y="60"/>
                    <a:pt x="36" y="60"/>
                  </a:cubicBezTo>
                  <a:cubicBezTo>
                    <a:pt x="36" y="12"/>
                    <a:pt x="36" y="12"/>
                    <a:pt x="36" y="12"/>
                  </a:cubicBezTo>
                  <a:cubicBezTo>
                    <a:pt x="12" y="12"/>
                    <a:pt x="12" y="12"/>
                    <a:pt x="12" y="12"/>
                  </a:cubicBezTo>
                  <a:lnTo>
                    <a:pt x="12" y="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63">
              <a:extLst>
                <a:ext uri="{FF2B5EF4-FFF2-40B4-BE49-F238E27FC236}">
                  <a16:creationId xmlns:a16="http://schemas.microsoft.com/office/drawing/2014/main" id="{F66D7842-E27A-476E-9A91-690060E6C66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50" y="826"/>
              <a:ext cx="71" cy="190"/>
            </a:xfrm>
            <a:custGeom>
              <a:avLst/>
              <a:gdLst>
                <a:gd name="T0" fmla="*/ 42 w 48"/>
                <a:gd name="T1" fmla="*/ 132 h 132"/>
                <a:gd name="T2" fmla="*/ 6 w 48"/>
                <a:gd name="T3" fmla="*/ 132 h 132"/>
                <a:gd name="T4" fmla="*/ 0 w 48"/>
                <a:gd name="T5" fmla="*/ 126 h 132"/>
                <a:gd name="T6" fmla="*/ 0 w 48"/>
                <a:gd name="T7" fmla="*/ 6 h 132"/>
                <a:gd name="T8" fmla="*/ 6 w 48"/>
                <a:gd name="T9" fmla="*/ 0 h 132"/>
                <a:gd name="T10" fmla="*/ 42 w 48"/>
                <a:gd name="T11" fmla="*/ 0 h 132"/>
                <a:gd name="T12" fmla="*/ 48 w 48"/>
                <a:gd name="T13" fmla="*/ 6 h 132"/>
                <a:gd name="T14" fmla="*/ 48 w 48"/>
                <a:gd name="T15" fmla="*/ 126 h 132"/>
                <a:gd name="T16" fmla="*/ 42 w 48"/>
                <a:gd name="T17" fmla="*/ 132 h 132"/>
                <a:gd name="T18" fmla="*/ 12 w 48"/>
                <a:gd name="T19" fmla="*/ 120 h 132"/>
                <a:gd name="T20" fmla="*/ 36 w 48"/>
                <a:gd name="T21" fmla="*/ 120 h 132"/>
                <a:gd name="T22" fmla="*/ 36 w 48"/>
                <a:gd name="T23" fmla="*/ 12 h 132"/>
                <a:gd name="T24" fmla="*/ 12 w 48"/>
                <a:gd name="T25" fmla="*/ 12 h 132"/>
                <a:gd name="T26" fmla="*/ 12 w 48"/>
                <a:gd name="T27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8" h="132">
                  <a:moveTo>
                    <a:pt x="42" y="132"/>
                  </a:moveTo>
                  <a:cubicBezTo>
                    <a:pt x="6" y="132"/>
                    <a:pt x="6" y="132"/>
                    <a:pt x="6" y="132"/>
                  </a:cubicBezTo>
                  <a:cubicBezTo>
                    <a:pt x="2" y="132"/>
                    <a:pt x="0" y="130"/>
                    <a:pt x="0" y="12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2" y="0"/>
                    <a:pt x="6" y="0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45" y="0"/>
                    <a:pt x="48" y="3"/>
                    <a:pt x="48" y="6"/>
                  </a:cubicBezTo>
                  <a:cubicBezTo>
                    <a:pt x="48" y="126"/>
                    <a:pt x="48" y="126"/>
                    <a:pt x="48" y="126"/>
                  </a:cubicBezTo>
                  <a:cubicBezTo>
                    <a:pt x="48" y="130"/>
                    <a:pt x="45" y="132"/>
                    <a:pt x="42" y="132"/>
                  </a:cubicBezTo>
                  <a:close/>
                  <a:moveTo>
                    <a:pt x="12" y="120"/>
                  </a:moveTo>
                  <a:cubicBezTo>
                    <a:pt x="36" y="120"/>
                    <a:pt x="36" y="120"/>
                    <a:pt x="36" y="120"/>
                  </a:cubicBezTo>
                  <a:cubicBezTo>
                    <a:pt x="36" y="12"/>
                    <a:pt x="36" y="12"/>
                    <a:pt x="36" y="12"/>
                  </a:cubicBezTo>
                  <a:cubicBezTo>
                    <a:pt x="12" y="12"/>
                    <a:pt x="12" y="12"/>
                    <a:pt x="12" y="12"/>
                  </a:cubicBezTo>
                  <a:lnTo>
                    <a:pt x="12" y="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64">
              <a:extLst>
                <a:ext uri="{FF2B5EF4-FFF2-40B4-BE49-F238E27FC236}">
                  <a16:creationId xmlns:a16="http://schemas.microsoft.com/office/drawing/2014/main" id="{4EF9EF82-BB9B-4766-A40E-A9DE6C0DEB7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57" y="860"/>
              <a:ext cx="71" cy="156"/>
            </a:xfrm>
            <a:custGeom>
              <a:avLst/>
              <a:gdLst>
                <a:gd name="T0" fmla="*/ 42 w 48"/>
                <a:gd name="T1" fmla="*/ 108 h 108"/>
                <a:gd name="T2" fmla="*/ 6 w 48"/>
                <a:gd name="T3" fmla="*/ 108 h 108"/>
                <a:gd name="T4" fmla="*/ 0 w 48"/>
                <a:gd name="T5" fmla="*/ 102 h 108"/>
                <a:gd name="T6" fmla="*/ 0 w 48"/>
                <a:gd name="T7" fmla="*/ 6 h 108"/>
                <a:gd name="T8" fmla="*/ 6 w 48"/>
                <a:gd name="T9" fmla="*/ 0 h 108"/>
                <a:gd name="T10" fmla="*/ 42 w 48"/>
                <a:gd name="T11" fmla="*/ 0 h 108"/>
                <a:gd name="T12" fmla="*/ 48 w 48"/>
                <a:gd name="T13" fmla="*/ 6 h 108"/>
                <a:gd name="T14" fmla="*/ 48 w 48"/>
                <a:gd name="T15" fmla="*/ 102 h 108"/>
                <a:gd name="T16" fmla="*/ 42 w 48"/>
                <a:gd name="T17" fmla="*/ 108 h 108"/>
                <a:gd name="T18" fmla="*/ 12 w 48"/>
                <a:gd name="T19" fmla="*/ 96 h 108"/>
                <a:gd name="T20" fmla="*/ 36 w 48"/>
                <a:gd name="T21" fmla="*/ 96 h 108"/>
                <a:gd name="T22" fmla="*/ 36 w 48"/>
                <a:gd name="T23" fmla="*/ 12 h 108"/>
                <a:gd name="T24" fmla="*/ 12 w 48"/>
                <a:gd name="T25" fmla="*/ 12 h 108"/>
                <a:gd name="T26" fmla="*/ 12 w 48"/>
                <a:gd name="T27" fmla="*/ 9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8" h="108">
                  <a:moveTo>
                    <a:pt x="42" y="108"/>
                  </a:moveTo>
                  <a:cubicBezTo>
                    <a:pt x="6" y="108"/>
                    <a:pt x="6" y="108"/>
                    <a:pt x="6" y="108"/>
                  </a:cubicBezTo>
                  <a:cubicBezTo>
                    <a:pt x="2" y="108"/>
                    <a:pt x="0" y="106"/>
                    <a:pt x="0" y="10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2" y="0"/>
                    <a:pt x="6" y="0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45" y="0"/>
                    <a:pt x="48" y="3"/>
                    <a:pt x="48" y="6"/>
                  </a:cubicBezTo>
                  <a:cubicBezTo>
                    <a:pt x="48" y="102"/>
                    <a:pt x="48" y="102"/>
                    <a:pt x="48" y="102"/>
                  </a:cubicBezTo>
                  <a:cubicBezTo>
                    <a:pt x="48" y="106"/>
                    <a:pt x="45" y="108"/>
                    <a:pt x="42" y="108"/>
                  </a:cubicBezTo>
                  <a:close/>
                  <a:moveTo>
                    <a:pt x="12" y="96"/>
                  </a:moveTo>
                  <a:cubicBezTo>
                    <a:pt x="36" y="96"/>
                    <a:pt x="36" y="96"/>
                    <a:pt x="36" y="96"/>
                  </a:cubicBezTo>
                  <a:cubicBezTo>
                    <a:pt x="36" y="12"/>
                    <a:pt x="36" y="12"/>
                    <a:pt x="36" y="12"/>
                  </a:cubicBezTo>
                  <a:cubicBezTo>
                    <a:pt x="12" y="12"/>
                    <a:pt x="12" y="12"/>
                    <a:pt x="12" y="12"/>
                  </a:cubicBezTo>
                  <a:lnTo>
                    <a:pt x="12" y="9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65">
              <a:extLst>
                <a:ext uri="{FF2B5EF4-FFF2-40B4-BE49-F238E27FC236}">
                  <a16:creationId xmlns:a16="http://schemas.microsoft.com/office/drawing/2014/main" id="{9F4FF4C6-0E41-4087-946C-9E076B0B366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063" y="739"/>
              <a:ext cx="71" cy="277"/>
            </a:xfrm>
            <a:custGeom>
              <a:avLst/>
              <a:gdLst>
                <a:gd name="T0" fmla="*/ 42 w 48"/>
                <a:gd name="T1" fmla="*/ 192 h 192"/>
                <a:gd name="T2" fmla="*/ 6 w 48"/>
                <a:gd name="T3" fmla="*/ 192 h 192"/>
                <a:gd name="T4" fmla="*/ 0 w 48"/>
                <a:gd name="T5" fmla="*/ 186 h 192"/>
                <a:gd name="T6" fmla="*/ 0 w 48"/>
                <a:gd name="T7" fmla="*/ 6 h 192"/>
                <a:gd name="T8" fmla="*/ 6 w 48"/>
                <a:gd name="T9" fmla="*/ 0 h 192"/>
                <a:gd name="T10" fmla="*/ 42 w 48"/>
                <a:gd name="T11" fmla="*/ 0 h 192"/>
                <a:gd name="T12" fmla="*/ 48 w 48"/>
                <a:gd name="T13" fmla="*/ 6 h 192"/>
                <a:gd name="T14" fmla="*/ 48 w 48"/>
                <a:gd name="T15" fmla="*/ 186 h 192"/>
                <a:gd name="T16" fmla="*/ 42 w 48"/>
                <a:gd name="T17" fmla="*/ 192 h 192"/>
                <a:gd name="T18" fmla="*/ 12 w 48"/>
                <a:gd name="T19" fmla="*/ 180 h 192"/>
                <a:gd name="T20" fmla="*/ 36 w 48"/>
                <a:gd name="T21" fmla="*/ 180 h 192"/>
                <a:gd name="T22" fmla="*/ 36 w 48"/>
                <a:gd name="T23" fmla="*/ 12 h 192"/>
                <a:gd name="T24" fmla="*/ 12 w 48"/>
                <a:gd name="T25" fmla="*/ 12 h 192"/>
                <a:gd name="T26" fmla="*/ 12 w 48"/>
                <a:gd name="T27" fmla="*/ 18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8" h="192">
                  <a:moveTo>
                    <a:pt x="42" y="192"/>
                  </a:moveTo>
                  <a:cubicBezTo>
                    <a:pt x="6" y="192"/>
                    <a:pt x="6" y="192"/>
                    <a:pt x="6" y="192"/>
                  </a:cubicBezTo>
                  <a:cubicBezTo>
                    <a:pt x="2" y="192"/>
                    <a:pt x="0" y="190"/>
                    <a:pt x="0" y="18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2" y="0"/>
                    <a:pt x="6" y="0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45" y="0"/>
                    <a:pt x="48" y="3"/>
                    <a:pt x="48" y="6"/>
                  </a:cubicBezTo>
                  <a:cubicBezTo>
                    <a:pt x="48" y="186"/>
                    <a:pt x="48" y="186"/>
                    <a:pt x="48" y="186"/>
                  </a:cubicBezTo>
                  <a:cubicBezTo>
                    <a:pt x="48" y="190"/>
                    <a:pt x="45" y="192"/>
                    <a:pt x="42" y="192"/>
                  </a:cubicBezTo>
                  <a:close/>
                  <a:moveTo>
                    <a:pt x="12" y="180"/>
                  </a:moveTo>
                  <a:cubicBezTo>
                    <a:pt x="36" y="180"/>
                    <a:pt x="36" y="180"/>
                    <a:pt x="36" y="180"/>
                  </a:cubicBezTo>
                  <a:cubicBezTo>
                    <a:pt x="36" y="12"/>
                    <a:pt x="36" y="12"/>
                    <a:pt x="36" y="12"/>
                  </a:cubicBezTo>
                  <a:cubicBezTo>
                    <a:pt x="12" y="12"/>
                    <a:pt x="12" y="12"/>
                    <a:pt x="12" y="12"/>
                  </a:cubicBezTo>
                  <a:lnTo>
                    <a:pt x="12" y="1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66">
              <a:extLst>
                <a:ext uri="{FF2B5EF4-FFF2-40B4-BE49-F238E27FC236}">
                  <a16:creationId xmlns:a16="http://schemas.microsoft.com/office/drawing/2014/main" id="{E855F9B7-8142-40A5-9B32-E87F3B36DE5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53" y="774"/>
              <a:ext cx="53" cy="52"/>
            </a:xfrm>
            <a:custGeom>
              <a:avLst/>
              <a:gdLst>
                <a:gd name="T0" fmla="*/ 18 w 36"/>
                <a:gd name="T1" fmla="*/ 36 h 36"/>
                <a:gd name="T2" fmla="*/ 0 w 36"/>
                <a:gd name="T3" fmla="*/ 18 h 36"/>
                <a:gd name="T4" fmla="*/ 18 w 36"/>
                <a:gd name="T5" fmla="*/ 0 h 36"/>
                <a:gd name="T6" fmla="*/ 36 w 36"/>
                <a:gd name="T7" fmla="*/ 18 h 36"/>
                <a:gd name="T8" fmla="*/ 18 w 36"/>
                <a:gd name="T9" fmla="*/ 36 h 36"/>
                <a:gd name="T10" fmla="*/ 18 w 36"/>
                <a:gd name="T11" fmla="*/ 12 h 36"/>
                <a:gd name="T12" fmla="*/ 12 w 36"/>
                <a:gd name="T13" fmla="*/ 18 h 36"/>
                <a:gd name="T14" fmla="*/ 18 w 36"/>
                <a:gd name="T15" fmla="*/ 24 h 36"/>
                <a:gd name="T16" fmla="*/ 24 w 36"/>
                <a:gd name="T17" fmla="*/ 18 h 36"/>
                <a:gd name="T18" fmla="*/ 18 w 36"/>
                <a:gd name="T19" fmla="*/ 12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" h="36">
                  <a:moveTo>
                    <a:pt x="18" y="36"/>
                  </a:moveTo>
                  <a:cubicBezTo>
                    <a:pt x="8" y="36"/>
                    <a:pt x="0" y="28"/>
                    <a:pt x="0" y="18"/>
                  </a:cubicBezTo>
                  <a:cubicBezTo>
                    <a:pt x="0" y="9"/>
                    <a:pt x="8" y="0"/>
                    <a:pt x="18" y="0"/>
                  </a:cubicBezTo>
                  <a:cubicBezTo>
                    <a:pt x="28" y="0"/>
                    <a:pt x="36" y="9"/>
                    <a:pt x="36" y="18"/>
                  </a:cubicBezTo>
                  <a:cubicBezTo>
                    <a:pt x="36" y="28"/>
                    <a:pt x="28" y="36"/>
                    <a:pt x="18" y="36"/>
                  </a:cubicBezTo>
                  <a:close/>
                  <a:moveTo>
                    <a:pt x="18" y="12"/>
                  </a:moveTo>
                  <a:cubicBezTo>
                    <a:pt x="14" y="12"/>
                    <a:pt x="12" y="15"/>
                    <a:pt x="12" y="18"/>
                  </a:cubicBezTo>
                  <a:cubicBezTo>
                    <a:pt x="12" y="22"/>
                    <a:pt x="14" y="24"/>
                    <a:pt x="18" y="24"/>
                  </a:cubicBezTo>
                  <a:cubicBezTo>
                    <a:pt x="21" y="24"/>
                    <a:pt x="24" y="22"/>
                    <a:pt x="24" y="18"/>
                  </a:cubicBezTo>
                  <a:cubicBezTo>
                    <a:pt x="24" y="15"/>
                    <a:pt x="21" y="12"/>
                    <a:pt x="1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67">
              <a:extLst>
                <a:ext uri="{FF2B5EF4-FFF2-40B4-BE49-F238E27FC236}">
                  <a16:creationId xmlns:a16="http://schemas.microsoft.com/office/drawing/2014/main" id="{84EED380-A308-4B73-86B6-CB58E368A13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59" y="687"/>
              <a:ext cx="53" cy="52"/>
            </a:xfrm>
            <a:custGeom>
              <a:avLst/>
              <a:gdLst>
                <a:gd name="T0" fmla="*/ 18 w 36"/>
                <a:gd name="T1" fmla="*/ 36 h 36"/>
                <a:gd name="T2" fmla="*/ 0 w 36"/>
                <a:gd name="T3" fmla="*/ 18 h 36"/>
                <a:gd name="T4" fmla="*/ 18 w 36"/>
                <a:gd name="T5" fmla="*/ 0 h 36"/>
                <a:gd name="T6" fmla="*/ 36 w 36"/>
                <a:gd name="T7" fmla="*/ 18 h 36"/>
                <a:gd name="T8" fmla="*/ 18 w 36"/>
                <a:gd name="T9" fmla="*/ 36 h 36"/>
                <a:gd name="T10" fmla="*/ 18 w 36"/>
                <a:gd name="T11" fmla="*/ 12 h 36"/>
                <a:gd name="T12" fmla="*/ 12 w 36"/>
                <a:gd name="T13" fmla="*/ 18 h 36"/>
                <a:gd name="T14" fmla="*/ 18 w 36"/>
                <a:gd name="T15" fmla="*/ 24 h 36"/>
                <a:gd name="T16" fmla="*/ 24 w 36"/>
                <a:gd name="T17" fmla="*/ 18 h 36"/>
                <a:gd name="T18" fmla="*/ 18 w 36"/>
                <a:gd name="T19" fmla="*/ 12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" h="36">
                  <a:moveTo>
                    <a:pt x="18" y="36"/>
                  </a:moveTo>
                  <a:cubicBezTo>
                    <a:pt x="8" y="36"/>
                    <a:pt x="0" y="28"/>
                    <a:pt x="0" y="18"/>
                  </a:cubicBezTo>
                  <a:cubicBezTo>
                    <a:pt x="0" y="9"/>
                    <a:pt x="8" y="0"/>
                    <a:pt x="18" y="0"/>
                  </a:cubicBezTo>
                  <a:cubicBezTo>
                    <a:pt x="28" y="0"/>
                    <a:pt x="36" y="9"/>
                    <a:pt x="36" y="18"/>
                  </a:cubicBezTo>
                  <a:cubicBezTo>
                    <a:pt x="36" y="28"/>
                    <a:pt x="28" y="36"/>
                    <a:pt x="18" y="36"/>
                  </a:cubicBezTo>
                  <a:close/>
                  <a:moveTo>
                    <a:pt x="18" y="12"/>
                  </a:moveTo>
                  <a:cubicBezTo>
                    <a:pt x="14" y="12"/>
                    <a:pt x="12" y="15"/>
                    <a:pt x="12" y="18"/>
                  </a:cubicBezTo>
                  <a:cubicBezTo>
                    <a:pt x="12" y="22"/>
                    <a:pt x="14" y="24"/>
                    <a:pt x="18" y="24"/>
                  </a:cubicBezTo>
                  <a:cubicBezTo>
                    <a:pt x="21" y="24"/>
                    <a:pt x="24" y="22"/>
                    <a:pt x="24" y="18"/>
                  </a:cubicBezTo>
                  <a:cubicBezTo>
                    <a:pt x="24" y="15"/>
                    <a:pt x="21" y="12"/>
                    <a:pt x="1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68">
              <a:extLst>
                <a:ext uri="{FF2B5EF4-FFF2-40B4-BE49-F238E27FC236}">
                  <a16:creationId xmlns:a16="http://schemas.microsoft.com/office/drawing/2014/main" id="{142057CA-8F02-4626-B049-1F00D363F36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66" y="722"/>
              <a:ext cx="53" cy="52"/>
            </a:xfrm>
            <a:custGeom>
              <a:avLst/>
              <a:gdLst>
                <a:gd name="T0" fmla="*/ 18 w 36"/>
                <a:gd name="T1" fmla="*/ 36 h 36"/>
                <a:gd name="T2" fmla="*/ 0 w 36"/>
                <a:gd name="T3" fmla="*/ 18 h 36"/>
                <a:gd name="T4" fmla="*/ 18 w 36"/>
                <a:gd name="T5" fmla="*/ 0 h 36"/>
                <a:gd name="T6" fmla="*/ 36 w 36"/>
                <a:gd name="T7" fmla="*/ 18 h 36"/>
                <a:gd name="T8" fmla="*/ 18 w 36"/>
                <a:gd name="T9" fmla="*/ 36 h 36"/>
                <a:gd name="T10" fmla="*/ 18 w 36"/>
                <a:gd name="T11" fmla="*/ 12 h 36"/>
                <a:gd name="T12" fmla="*/ 12 w 36"/>
                <a:gd name="T13" fmla="*/ 18 h 36"/>
                <a:gd name="T14" fmla="*/ 18 w 36"/>
                <a:gd name="T15" fmla="*/ 24 h 36"/>
                <a:gd name="T16" fmla="*/ 24 w 36"/>
                <a:gd name="T17" fmla="*/ 18 h 36"/>
                <a:gd name="T18" fmla="*/ 18 w 36"/>
                <a:gd name="T19" fmla="*/ 12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" h="36">
                  <a:moveTo>
                    <a:pt x="18" y="36"/>
                  </a:moveTo>
                  <a:cubicBezTo>
                    <a:pt x="8" y="36"/>
                    <a:pt x="0" y="28"/>
                    <a:pt x="0" y="18"/>
                  </a:cubicBezTo>
                  <a:cubicBezTo>
                    <a:pt x="0" y="9"/>
                    <a:pt x="8" y="0"/>
                    <a:pt x="18" y="0"/>
                  </a:cubicBezTo>
                  <a:cubicBezTo>
                    <a:pt x="28" y="0"/>
                    <a:pt x="36" y="9"/>
                    <a:pt x="36" y="18"/>
                  </a:cubicBezTo>
                  <a:cubicBezTo>
                    <a:pt x="36" y="28"/>
                    <a:pt x="28" y="36"/>
                    <a:pt x="18" y="36"/>
                  </a:cubicBezTo>
                  <a:close/>
                  <a:moveTo>
                    <a:pt x="18" y="12"/>
                  </a:moveTo>
                  <a:cubicBezTo>
                    <a:pt x="14" y="12"/>
                    <a:pt x="12" y="15"/>
                    <a:pt x="12" y="18"/>
                  </a:cubicBezTo>
                  <a:cubicBezTo>
                    <a:pt x="12" y="22"/>
                    <a:pt x="14" y="24"/>
                    <a:pt x="18" y="24"/>
                  </a:cubicBezTo>
                  <a:cubicBezTo>
                    <a:pt x="21" y="24"/>
                    <a:pt x="24" y="22"/>
                    <a:pt x="24" y="18"/>
                  </a:cubicBezTo>
                  <a:cubicBezTo>
                    <a:pt x="24" y="15"/>
                    <a:pt x="21" y="12"/>
                    <a:pt x="1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69">
              <a:extLst>
                <a:ext uri="{FF2B5EF4-FFF2-40B4-BE49-F238E27FC236}">
                  <a16:creationId xmlns:a16="http://schemas.microsoft.com/office/drawing/2014/main" id="{598931F6-B4F7-4102-928D-B8171544A1A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072" y="600"/>
              <a:ext cx="54" cy="52"/>
            </a:xfrm>
            <a:custGeom>
              <a:avLst/>
              <a:gdLst>
                <a:gd name="T0" fmla="*/ 18 w 36"/>
                <a:gd name="T1" fmla="*/ 36 h 36"/>
                <a:gd name="T2" fmla="*/ 0 w 36"/>
                <a:gd name="T3" fmla="*/ 18 h 36"/>
                <a:gd name="T4" fmla="*/ 18 w 36"/>
                <a:gd name="T5" fmla="*/ 0 h 36"/>
                <a:gd name="T6" fmla="*/ 36 w 36"/>
                <a:gd name="T7" fmla="*/ 18 h 36"/>
                <a:gd name="T8" fmla="*/ 18 w 36"/>
                <a:gd name="T9" fmla="*/ 36 h 36"/>
                <a:gd name="T10" fmla="*/ 18 w 36"/>
                <a:gd name="T11" fmla="*/ 12 h 36"/>
                <a:gd name="T12" fmla="*/ 12 w 36"/>
                <a:gd name="T13" fmla="*/ 18 h 36"/>
                <a:gd name="T14" fmla="*/ 18 w 36"/>
                <a:gd name="T15" fmla="*/ 24 h 36"/>
                <a:gd name="T16" fmla="*/ 24 w 36"/>
                <a:gd name="T17" fmla="*/ 18 h 36"/>
                <a:gd name="T18" fmla="*/ 18 w 36"/>
                <a:gd name="T19" fmla="*/ 12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" h="36">
                  <a:moveTo>
                    <a:pt x="18" y="36"/>
                  </a:moveTo>
                  <a:cubicBezTo>
                    <a:pt x="8" y="36"/>
                    <a:pt x="0" y="28"/>
                    <a:pt x="0" y="18"/>
                  </a:cubicBezTo>
                  <a:cubicBezTo>
                    <a:pt x="0" y="9"/>
                    <a:pt x="8" y="0"/>
                    <a:pt x="18" y="0"/>
                  </a:cubicBezTo>
                  <a:cubicBezTo>
                    <a:pt x="28" y="0"/>
                    <a:pt x="36" y="9"/>
                    <a:pt x="36" y="18"/>
                  </a:cubicBezTo>
                  <a:cubicBezTo>
                    <a:pt x="36" y="28"/>
                    <a:pt x="28" y="36"/>
                    <a:pt x="18" y="36"/>
                  </a:cubicBezTo>
                  <a:close/>
                  <a:moveTo>
                    <a:pt x="18" y="12"/>
                  </a:moveTo>
                  <a:cubicBezTo>
                    <a:pt x="14" y="12"/>
                    <a:pt x="12" y="15"/>
                    <a:pt x="12" y="18"/>
                  </a:cubicBezTo>
                  <a:cubicBezTo>
                    <a:pt x="12" y="22"/>
                    <a:pt x="14" y="24"/>
                    <a:pt x="18" y="24"/>
                  </a:cubicBezTo>
                  <a:cubicBezTo>
                    <a:pt x="21" y="24"/>
                    <a:pt x="24" y="22"/>
                    <a:pt x="24" y="18"/>
                  </a:cubicBezTo>
                  <a:cubicBezTo>
                    <a:pt x="24" y="15"/>
                    <a:pt x="21" y="12"/>
                    <a:pt x="1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70">
              <a:extLst>
                <a:ext uri="{FF2B5EF4-FFF2-40B4-BE49-F238E27FC236}">
                  <a16:creationId xmlns:a16="http://schemas.microsoft.com/office/drawing/2014/main" id="{BC1FFC16-3151-4B30-9583-3E7EA55F9374}"/>
                </a:ext>
              </a:extLst>
            </p:cNvPr>
            <p:cNvSpPr>
              <a:spLocks/>
            </p:cNvSpPr>
            <p:nvPr/>
          </p:nvSpPr>
          <p:spPr bwMode="auto">
            <a:xfrm>
              <a:off x="6782" y="714"/>
              <a:ext cx="99" cy="84"/>
            </a:xfrm>
            <a:custGeom>
              <a:avLst/>
              <a:gdLst>
                <a:gd name="T0" fmla="*/ 7 w 67"/>
                <a:gd name="T1" fmla="*/ 58 h 58"/>
                <a:gd name="T2" fmla="*/ 2 w 67"/>
                <a:gd name="T3" fmla="*/ 56 h 58"/>
                <a:gd name="T4" fmla="*/ 3 w 67"/>
                <a:gd name="T5" fmla="*/ 47 h 58"/>
                <a:gd name="T6" fmla="*/ 57 w 67"/>
                <a:gd name="T7" fmla="*/ 3 h 58"/>
                <a:gd name="T8" fmla="*/ 65 w 67"/>
                <a:gd name="T9" fmla="*/ 3 h 58"/>
                <a:gd name="T10" fmla="*/ 64 w 67"/>
                <a:gd name="T11" fmla="*/ 12 h 58"/>
                <a:gd name="T12" fmla="*/ 11 w 67"/>
                <a:gd name="T13" fmla="*/ 56 h 58"/>
                <a:gd name="T14" fmla="*/ 7 w 67"/>
                <a:gd name="T15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7" h="58">
                  <a:moveTo>
                    <a:pt x="7" y="58"/>
                  </a:moveTo>
                  <a:cubicBezTo>
                    <a:pt x="5" y="58"/>
                    <a:pt x="3" y="57"/>
                    <a:pt x="2" y="56"/>
                  </a:cubicBezTo>
                  <a:cubicBezTo>
                    <a:pt x="0" y="53"/>
                    <a:pt x="0" y="49"/>
                    <a:pt x="3" y="47"/>
                  </a:cubicBezTo>
                  <a:cubicBezTo>
                    <a:pt x="57" y="3"/>
                    <a:pt x="57" y="3"/>
                    <a:pt x="57" y="3"/>
                  </a:cubicBezTo>
                  <a:cubicBezTo>
                    <a:pt x="59" y="0"/>
                    <a:pt x="63" y="1"/>
                    <a:pt x="65" y="3"/>
                  </a:cubicBezTo>
                  <a:cubicBezTo>
                    <a:pt x="67" y="6"/>
                    <a:pt x="67" y="10"/>
                    <a:pt x="64" y="12"/>
                  </a:cubicBezTo>
                  <a:cubicBezTo>
                    <a:pt x="11" y="56"/>
                    <a:pt x="11" y="56"/>
                    <a:pt x="11" y="56"/>
                  </a:cubicBezTo>
                  <a:cubicBezTo>
                    <a:pt x="10" y="57"/>
                    <a:pt x="8" y="58"/>
                    <a:pt x="7" y="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71">
              <a:extLst>
                <a:ext uri="{FF2B5EF4-FFF2-40B4-BE49-F238E27FC236}">
                  <a16:creationId xmlns:a16="http://schemas.microsoft.com/office/drawing/2014/main" id="{CD52C95E-8D9A-47B4-B394-500F8EEEB9EE}"/>
                </a:ext>
              </a:extLst>
            </p:cNvPr>
            <p:cNvSpPr>
              <a:spLocks/>
            </p:cNvSpPr>
            <p:nvPr/>
          </p:nvSpPr>
          <p:spPr bwMode="auto">
            <a:xfrm>
              <a:off x="6892" y="708"/>
              <a:ext cx="93" cy="44"/>
            </a:xfrm>
            <a:custGeom>
              <a:avLst/>
              <a:gdLst>
                <a:gd name="T0" fmla="*/ 57 w 63"/>
                <a:gd name="T1" fmla="*/ 30 h 30"/>
                <a:gd name="T2" fmla="*/ 55 w 63"/>
                <a:gd name="T3" fmla="*/ 29 h 30"/>
                <a:gd name="T4" fmla="*/ 5 w 63"/>
                <a:gd name="T5" fmla="*/ 13 h 30"/>
                <a:gd name="T6" fmla="*/ 1 w 63"/>
                <a:gd name="T7" fmla="*/ 5 h 30"/>
                <a:gd name="T8" fmla="*/ 9 w 63"/>
                <a:gd name="T9" fmla="*/ 2 h 30"/>
                <a:gd name="T10" fmla="*/ 58 w 63"/>
                <a:gd name="T11" fmla="*/ 18 h 30"/>
                <a:gd name="T12" fmla="*/ 62 w 63"/>
                <a:gd name="T13" fmla="*/ 26 h 30"/>
                <a:gd name="T14" fmla="*/ 57 w 63"/>
                <a:gd name="T1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3" h="30">
                  <a:moveTo>
                    <a:pt x="57" y="30"/>
                  </a:moveTo>
                  <a:cubicBezTo>
                    <a:pt x="56" y="30"/>
                    <a:pt x="55" y="30"/>
                    <a:pt x="55" y="29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2" y="12"/>
                    <a:pt x="0" y="8"/>
                    <a:pt x="1" y="5"/>
                  </a:cubicBezTo>
                  <a:cubicBezTo>
                    <a:pt x="2" y="2"/>
                    <a:pt x="6" y="0"/>
                    <a:pt x="9" y="2"/>
                  </a:cubicBezTo>
                  <a:cubicBezTo>
                    <a:pt x="58" y="18"/>
                    <a:pt x="58" y="18"/>
                    <a:pt x="58" y="18"/>
                  </a:cubicBezTo>
                  <a:cubicBezTo>
                    <a:pt x="62" y="19"/>
                    <a:pt x="63" y="23"/>
                    <a:pt x="62" y="26"/>
                  </a:cubicBezTo>
                  <a:cubicBezTo>
                    <a:pt x="61" y="28"/>
                    <a:pt x="59" y="30"/>
                    <a:pt x="57" y="3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72">
              <a:extLst>
                <a:ext uri="{FF2B5EF4-FFF2-40B4-BE49-F238E27FC236}">
                  <a16:creationId xmlns:a16="http://schemas.microsoft.com/office/drawing/2014/main" id="{EBAAE51F-EF94-4E77-AC90-AD8831DFD297}"/>
                </a:ext>
              </a:extLst>
            </p:cNvPr>
            <p:cNvSpPr>
              <a:spLocks/>
            </p:cNvSpPr>
            <p:nvPr/>
          </p:nvSpPr>
          <p:spPr bwMode="auto">
            <a:xfrm>
              <a:off x="6994" y="630"/>
              <a:ext cx="103" cy="113"/>
            </a:xfrm>
            <a:custGeom>
              <a:avLst/>
              <a:gdLst>
                <a:gd name="T0" fmla="*/ 6 w 70"/>
                <a:gd name="T1" fmla="*/ 78 h 78"/>
                <a:gd name="T2" fmla="*/ 3 w 70"/>
                <a:gd name="T3" fmla="*/ 77 h 78"/>
                <a:gd name="T4" fmla="*/ 2 w 70"/>
                <a:gd name="T5" fmla="*/ 68 h 78"/>
                <a:gd name="T6" fmla="*/ 58 w 70"/>
                <a:gd name="T7" fmla="*/ 3 h 78"/>
                <a:gd name="T8" fmla="*/ 67 w 70"/>
                <a:gd name="T9" fmla="*/ 2 h 78"/>
                <a:gd name="T10" fmla="*/ 67 w 70"/>
                <a:gd name="T11" fmla="*/ 10 h 78"/>
                <a:gd name="T12" fmla="*/ 11 w 70"/>
                <a:gd name="T13" fmla="*/ 76 h 78"/>
                <a:gd name="T14" fmla="*/ 6 w 70"/>
                <a:gd name="T15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0" h="78">
                  <a:moveTo>
                    <a:pt x="6" y="78"/>
                  </a:moveTo>
                  <a:cubicBezTo>
                    <a:pt x="5" y="78"/>
                    <a:pt x="4" y="78"/>
                    <a:pt x="3" y="77"/>
                  </a:cubicBezTo>
                  <a:cubicBezTo>
                    <a:pt x="0" y="75"/>
                    <a:pt x="0" y="71"/>
                    <a:pt x="2" y="68"/>
                  </a:cubicBezTo>
                  <a:cubicBezTo>
                    <a:pt x="58" y="3"/>
                    <a:pt x="58" y="3"/>
                    <a:pt x="58" y="3"/>
                  </a:cubicBezTo>
                  <a:cubicBezTo>
                    <a:pt x="60" y="0"/>
                    <a:pt x="64" y="0"/>
                    <a:pt x="67" y="2"/>
                  </a:cubicBezTo>
                  <a:cubicBezTo>
                    <a:pt x="69" y="4"/>
                    <a:pt x="70" y="8"/>
                    <a:pt x="67" y="10"/>
                  </a:cubicBezTo>
                  <a:cubicBezTo>
                    <a:pt x="11" y="76"/>
                    <a:pt x="11" y="76"/>
                    <a:pt x="11" y="76"/>
                  </a:cubicBezTo>
                  <a:cubicBezTo>
                    <a:pt x="10" y="78"/>
                    <a:pt x="8" y="78"/>
                    <a:pt x="6" y="7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67227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Rectangle 126">
            <a:extLst>
              <a:ext uri="{FF2B5EF4-FFF2-40B4-BE49-F238E27FC236}">
                <a16:creationId xmlns:a16="http://schemas.microsoft.com/office/drawing/2014/main" id="{13FE9996-7EAC-4679-B37D-C1045F42F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761DF1FE-5CC8-43D2-A76C-93C76EEDE1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E161BEBD-A23C-409E-ABC7-73F9EDC02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C8DD82D3-D002-45B0-B16A-82B3DA4EFD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5390C88-8089-4F73-BBAE-174EC4312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9047" y="643466"/>
            <a:ext cx="2771273" cy="522562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/>
              <a:t>Requirements for Supervised Practicum Experience</a:t>
            </a:r>
          </a:p>
        </p:txBody>
      </p: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9F09C252-16FE-4557-AD6D-BB5CA7734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42053" y="1570271"/>
            <a:ext cx="0" cy="3200400"/>
          </a:xfrm>
          <a:prstGeom prst="line">
            <a:avLst/>
          </a:prstGeom>
          <a:ln w="31750">
            <a:solidFill>
              <a:schemeClr val="accent2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Content Placeholder 6">
            <a:extLst>
              <a:ext uri="{FF2B5EF4-FFF2-40B4-BE49-F238E27FC236}">
                <a16:creationId xmlns:a16="http://schemas.microsoft.com/office/drawing/2014/main" id="{2EE66836-0B48-43E2-BB32-406C81BE21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51019" y="643466"/>
            <a:ext cx="6895973" cy="5225628"/>
          </a:xfr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/>
              <a:t>Provides a range of professional clinical counseling experience, including the following: </a:t>
            </a:r>
          </a:p>
          <a:p>
            <a:pPr lvl="1"/>
            <a:r>
              <a:rPr lang="en-US"/>
              <a:t>(A) Applied psychotherapeutic techniques. </a:t>
            </a:r>
          </a:p>
          <a:p>
            <a:pPr lvl="1"/>
            <a:r>
              <a:rPr lang="en-US"/>
              <a:t>(B) Assessment. </a:t>
            </a:r>
          </a:p>
          <a:p>
            <a:pPr lvl="1"/>
            <a:r>
              <a:rPr lang="en-US"/>
              <a:t>(C) Diagnosis. </a:t>
            </a:r>
          </a:p>
          <a:p>
            <a:pPr lvl="1"/>
            <a:r>
              <a:rPr lang="en-US"/>
              <a:t>(D) Treatment planning. </a:t>
            </a:r>
          </a:p>
          <a:p>
            <a:pPr lvl="1"/>
            <a:r>
              <a:rPr lang="en-US"/>
              <a:t>(E) Treatment. </a:t>
            </a:r>
          </a:p>
          <a:p>
            <a:pPr lvl="1"/>
            <a:r>
              <a:rPr lang="en-US"/>
              <a:t>(F) Issues of development, adjustment, and maladjustment. </a:t>
            </a:r>
          </a:p>
          <a:p>
            <a:pPr lvl="1"/>
            <a:r>
              <a:rPr lang="en-US"/>
              <a:t>(G) Health and wellness promotion. </a:t>
            </a:r>
          </a:p>
          <a:p>
            <a:pPr lvl="1"/>
            <a:r>
              <a:rPr lang="en-US"/>
              <a:t>(H) Other recognized counseling interventions. </a:t>
            </a:r>
          </a:p>
          <a:p>
            <a:pPr lvl="1"/>
            <a:r>
              <a:rPr lang="en-US"/>
              <a:t>(I) A minimum of 150 hours of face-to-face supervised clinical experience counseling individuals, families, or groups. </a:t>
            </a:r>
            <a:endParaRPr lang="en-US" dirty="0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4C15B19B-E7BB-4060-B12F-3CDA8EF16A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336792"/>
            <a:ext cx="12188825" cy="521208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755106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43A32-B01D-4F8D-BEB8-EA97FF1F9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What knowledge and skills will I develop as a result of my practicum experience?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77038EA-1B83-471B-9874-6C698DC4653E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12211290"/>
              </p:ext>
            </p:extLst>
          </p:nvPr>
        </p:nvGraphicFramePr>
        <p:xfrm>
          <a:off x="1096962" y="2098515"/>
          <a:ext cx="10058401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404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>
            <a:extLst>
              <a:ext uri="{FF2B5EF4-FFF2-40B4-BE49-F238E27FC236}">
                <a16:creationId xmlns:a16="http://schemas.microsoft.com/office/drawing/2014/main" id="{25C8D2C1-DA83-420D-9635-D52CE066B5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434F74C9-6A0B-409E-AD1C-45B58BE91B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F5486A9D-1265-4B57-91E6-68E666B97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hlinkClick r:id="rId2"/>
            <a:extLst>
              <a:ext uri="{FF2B5EF4-FFF2-40B4-BE49-F238E27FC236}">
                <a16:creationId xmlns:a16="http://schemas.microsoft.com/office/drawing/2014/main" id="{D50B2B4A-4483-4244-913E-0BC898AF6A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l="13293" r="13293"/>
          <a:stretch/>
        </p:blipFill>
        <p:spPr>
          <a:xfrm>
            <a:off x="2771335" y="2515024"/>
            <a:ext cx="4785570" cy="4342976"/>
          </a:xfrm>
          <a:prstGeom prst="rect">
            <a:avLst/>
          </a:prstGeom>
        </p:spPr>
      </p:pic>
      <p:sp>
        <p:nvSpPr>
          <p:cNvPr id="90" name="Rectangle 89">
            <a:extLst>
              <a:ext uri="{FF2B5EF4-FFF2-40B4-BE49-F238E27FC236}">
                <a16:creationId xmlns:a16="http://schemas.microsoft.com/office/drawing/2014/main" id="{E9ED41B5-F9B0-4DE1-8C59-A980468A70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7613486" y="0"/>
            <a:ext cx="458473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C482A030-873A-4216-B6A6-C3348B9CA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6906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" name="Title 4">
            <a:extLst>
              <a:ext uri="{FF2B5EF4-FFF2-40B4-BE49-F238E27FC236}">
                <a16:creationId xmlns:a16="http://schemas.microsoft.com/office/drawing/2014/main" id="{6FBFEC40-47F0-485B-8CF6-BAC9D9C16ECB}"/>
              </a:ext>
            </a:extLst>
          </p:cNvPr>
          <p:cNvSpPr txBox="1">
            <a:spLocks/>
          </p:cNvSpPr>
          <p:nvPr/>
        </p:nvSpPr>
        <p:spPr>
          <a:xfrm>
            <a:off x="8011245" y="957381"/>
            <a:ext cx="3659246" cy="396690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2400" b="0" kern="1200" spc="-5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700" dirty="0"/>
              <a:t>Featured Practicum Partner:</a:t>
            </a:r>
            <a:br>
              <a:rPr lang="en-US" sz="2700" dirty="0"/>
            </a:br>
            <a:r>
              <a:rPr lang="en-US" sz="3700" b="1" dirty="0">
                <a:hlinkClick r:id="rId5"/>
              </a:rPr>
              <a:t>University of Redlands Counseling Center</a:t>
            </a:r>
            <a:br>
              <a:rPr lang="en-US" sz="3700" dirty="0">
                <a:hlinkClick r:id="rId5"/>
              </a:rPr>
            </a:br>
            <a:r>
              <a:rPr lang="en-US" sz="2900" dirty="0">
                <a:hlinkClick r:id="rId5"/>
              </a:rPr>
              <a:t>Matt Gragg,</a:t>
            </a:r>
            <a:br>
              <a:rPr lang="en-US" sz="2900" dirty="0">
                <a:hlinkClick r:id="rId5"/>
              </a:rPr>
            </a:br>
            <a:r>
              <a:rPr lang="en-US" sz="2900" dirty="0">
                <a:hlinkClick r:id="rId5"/>
              </a:rPr>
              <a:t>Director of Counseling Center</a:t>
            </a:r>
            <a:endParaRPr lang="en-US" sz="2900" dirty="0"/>
          </a:p>
          <a:p>
            <a:endParaRPr lang="en-US" sz="2900" dirty="0"/>
          </a:p>
          <a:p>
            <a:r>
              <a:rPr lang="en-US" sz="2100" dirty="0"/>
              <a:t>https://www.redlands.edu/student-affairs/health-and-psychological-services/counseling-center/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947794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74769" y="1948070"/>
            <a:ext cx="6574973" cy="3921024"/>
          </a:xfrm>
        </p:spPr>
        <p:txBody>
          <a:bodyPr vert="horz" lIns="0" tIns="45720" rIns="0" bIns="45720" rtlCol="0">
            <a:normAutofit/>
          </a:bodyPr>
          <a:lstStyle/>
          <a:p>
            <a:r>
              <a:rPr lang="en-US" sz="3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Fall term</a:t>
            </a:r>
          </a:p>
          <a:p>
            <a:pPr marL="782638" indent="-342900">
              <a:buFont typeface="Calibri" panose="020F0502020204030204" pitchFamily="34" charset="0"/>
              <a:buChar char="§"/>
            </a:pP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Join a professional organization (or two)</a:t>
            </a:r>
          </a:p>
          <a:p>
            <a:pPr marL="1075246" lvl="1" indent="-342900">
              <a:buFont typeface="Calibri" panose="020F0502020204030204" pitchFamily="34" charset="0"/>
              <a:buChar char="§"/>
            </a:pP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American Counseling Association (year 1)</a:t>
            </a:r>
          </a:p>
          <a:p>
            <a:pPr marL="1075246" lvl="1" indent="-342900">
              <a:buFont typeface="Calibri" panose="020F0502020204030204" pitchFamily="34" charset="0"/>
              <a:buChar char="§"/>
            </a:pP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CALPCC (year 2)</a:t>
            </a:r>
          </a:p>
          <a:p>
            <a:pPr marL="1075246" lvl="1" indent="-342900">
              <a:buFont typeface="Calibri" panose="020F0502020204030204" pitchFamily="34" charset="0"/>
              <a:buChar char="§"/>
            </a:pP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Organizations that align with your interests </a:t>
            </a:r>
          </a:p>
          <a:p>
            <a:pPr marL="782638" indent="-342900">
              <a:buFont typeface="Calibri" panose="020F0502020204030204" pitchFamily="34" charset="0"/>
              <a:buChar char="§"/>
            </a:pP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Transition your resume to a Curriculum Vitae (CV)</a:t>
            </a:r>
          </a:p>
          <a:p>
            <a:pPr marL="1075246" lvl="1" indent="-342900">
              <a:buFont typeface="Calibri" panose="020F0502020204030204" pitchFamily="34" charset="0"/>
              <a:buChar char="§"/>
            </a:pP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Standard in the counseling field is a CV</a:t>
            </a:r>
          </a:p>
          <a:p>
            <a:pPr marL="1075246" lvl="1" indent="-342900">
              <a:buFont typeface="Calibri" panose="020F0502020204030204" pitchFamily="34" charset="0"/>
              <a:buChar char="§"/>
            </a:pP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OCPD can assist</a:t>
            </a:r>
          </a:p>
          <a:p>
            <a:pPr marL="782638" indent="-342900">
              <a:buFont typeface="Calibri" panose="020F0502020204030204" pitchFamily="34" charset="0"/>
              <a:buChar char="§"/>
            </a:pP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Seek out (indirect) pre-practicum hours (not mandatory)</a:t>
            </a:r>
          </a:p>
          <a:p>
            <a:pPr marL="1075246" lvl="1" indent="-342900">
              <a:buFont typeface="Calibri" panose="020F0502020204030204" pitchFamily="34" charset="0"/>
              <a:buChar char="§"/>
            </a:pP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Shadow a counselor</a:t>
            </a:r>
          </a:p>
          <a:p>
            <a:pPr marL="1075246" lvl="1" indent="-342900">
              <a:buFont typeface="Calibri" panose="020F0502020204030204" pitchFamily="34" charset="0"/>
              <a:buChar char="§"/>
            </a:pP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Attend a meeting related to counseling needs</a:t>
            </a:r>
          </a:p>
          <a:p>
            <a:pPr marL="1075246" lvl="1" indent="-342900">
              <a:buFont typeface="Calibri" panose="020F0502020204030204" pitchFamily="34" charset="0"/>
              <a:buChar char="§"/>
            </a:pP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Watch a professional webinar that aligns with your interests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974771" y="634947"/>
            <a:ext cx="6574972" cy="100502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Pre-practicum Experiences</a:t>
            </a:r>
          </a:p>
        </p:txBody>
      </p:sp>
      <p:grpSp>
        <p:nvGrpSpPr>
          <p:cNvPr id="6" name="Group 89" descr="checkmark icon with pencil">
            <a:extLst>
              <a:ext uri="{FF2B5EF4-FFF2-40B4-BE49-F238E27FC236}">
                <a16:creationId xmlns:a16="http://schemas.microsoft.com/office/drawing/2014/main" id="{EE48612B-7B73-49A5-85D9-32DB98FBE4E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34014" y="1296627"/>
            <a:ext cx="4001316" cy="4001316"/>
            <a:chOff x="6539" y="440"/>
            <a:chExt cx="426" cy="426"/>
          </a:xfrm>
          <a:solidFill>
            <a:schemeClr val="accent1"/>
          </a:solidFill>
        </p:grpSpPr>
        <p:sp>
          <p:nvSpPr>
            <p:cNvPr id="7" name="Freeform 90">
              <a:extLst>
                <a:ext uri="{FF2B5EF4-FFF2-40B4-BE49-F238E27FC236}">
                  <a16:creationId xmlns:a16="http://schemas.microsoft.com/office/drawing/2014/main" id="{01F87B64-8112-4D33-92A7-62F8E88F78A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52" y="653"/>
              <a:ext cx="213" cy="213"/>
            </a:xfrm>
            <a:custGeom>
              <a:avLst/>
              <a:gdLst>
                <a:gd name="T0" fmla="*/ 6 w 144"/>
                <a:gd name="T1" fmla="*/ 144 h 144"/>
                <a:gd name="T2" fmla="*/ 2 w 144"/>
                <a:gd name="T3" fmla="*/ 143 h 144"/>
                <a:gd name="T4" fmla="*/ 1 w 144"/>
                <a:gd name="T5" fmla="*/ 137 h 144"/>
                <a:gd name="T6" fmla="*/ 13 w 144"/>
                <a:gd name="T7" fmla="*/ 95 h 144"/>
                <a:gd name="T8" fmla="*/ 14 w 144"/>
                <a:gd name="T9" fmla="*/ 92 h 144"/>
                <a:gd name="T10" fmla="*/ 104 w 144"/>
                <a:gd name="T11" fmla="*/ 2 h 144"/>
                <a:gd name="T12" fmla="*/ 113 w 144"/>
                <a:gd name="T13" fmla="*/ 2 h 144"/>
                <a:gd name="T14" fmla="*/ 143 w 144"/>
                <a:gd name="T15" fmla="*/ 32 h 144"/>
                <a:gd name="T16" fmla="*/ 144 w 144"/>
                <a:gd name="T17" fmla="*/ 36 h 144"/>
                <a:gd name="T18" fmla="*/ 143 w 144"/>
                <a:gd name="T19" fmla="*/ 41 h 144"/>
                <a:gd name="T20" fmla="*/ 53 w 144"/>
                <a:gd name="T21" fmla="*/ 131 h 144"/>
                <a:gd name="T22" fmla="*/ 50 w 144"/>
                <a:gd name="T23" fmla="*/ 132 h 144"/>
                <a:gd name="T24" fmla="*/ 8 w 144"/>
                <a:gd name="T25" fmla="*/ 144 h 144"/>
                <a:gd name="T26" fmla="*/ 6 w 144"/>
                <a:gd name="T27" fmla="*/ 144 h 144"/>
                <a:gd name="T28" fmla="*/ 24 w 144"/>
                <a:gd name="T29" fmla="*/ 100 h 144"/>
                <a:gd name="T30" fmla="*/ 15 w 144"/>
                <a:gd name="T31" fmla="*/ 130 h 144"/>
                <a:gd name="T32" fmla="*/ 45 w 144"/>
                <a:gd name="T33" fmla="*/ 121 h 144"/>
                <a:gd name="T34" fmla="*/ 130 w 144"/>
                <a:gd name="T35" fmla="*/ 36 h 144"/>
                <a:gd name="T36" fmla="*/ 108 w 144"/>
                <a:gd name="T37" fmla="*/ 15 h 144"/>
                <a:gd name="T38" fmla="*/ 24 w 144"/>
                <a:gd name="T39" fmla="*/ 100 h 144"/>
                <a:gd name="T40" fmla="*/ 48 w 144"/>
                <a:gd name="T41" fmla="*/ 126 h 144"/>
                <a:gd name="T42" fmla="*/ 48 w 144"/>
                <a:gd name="T43" fmla="*/ 126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" h="144">
                  <a:moveTo>
                    <a:pt x="6" y="144"/>
                  </a:moveTo>
                  <a:cubicBezTo>
                    <a:pt x="5" y="144"/>
                    <a:pt x="3" y="144"/>
                    <a:pt x="2" y="143"/>
                  </a:cubicBezTo>
                  <a:cubicBezTo>
                    <a:pt x="1" y="141"/>
                    <a:pt x="0" y="139"/>
                    <a:pt x="1" y="137"/>
                  </a:cubicBezTo>
                  <a:cubicBezTo>
                    <a:pt x="13" y="95"/>
                    <a:pt x="13" y="95"/>
                    <a:pt x="13" y="95"/>
                  </a:cubicBezTo>
                  <a:cubicBezTo>
                    <a:pt x="13" y="94"/>
                    <a:pt x="13" y="93"/>
                    <a:pt x="14" y="92"/>
                  </a:cubicBezTo>
                  <a:cubicBezTo>
                    <a:pt x="104" y="2"/>
                    <a:pt x="104" y="2"/>
                    <a:pt x="104" y="2"/>
                  </a:cubicBezTo>
                  <a:cubicBezTo>
                    <a:pt x="107" y="0"/>
                    <a:pt x="110" y="0"/>
                    <a:pt x="113" y="2"/>
                  </a:cubicBezTo>
                  <a:cubicBezTo>
                    <a:pt x="143" y="32"/>
                    <a:pt x="143" y="32"/>
                    <a:pt x="143" y="32"/>
                  </a:cubicBezTo>
                  <a:cubicBezTo>
                    <a:pt x="144" y="33"/>
                    <a:pt x="144" y="35"/>
                    <a:pt x="144" y="36"/>
                  </a:cubicBezTo>
                  <a:cubicBezTo>
                    <a:pt x="144" y="38"/>
                    <a:pt x="144" y="40"/>
                    <a:pt x="143" y="41"/>
                  </a:cubicBezTo>
                  <a:cubicBezTo>
                    <a:pt x="53" y="131"/>
                    <a:pt x="53" y="131"/>
                    <a:pt x="53" y="131"/>
                  </a:cubicBezTo>
                  <a:cubicBezTo>
                    <a:pt x="52" y="131"/>
                    <a:pt x="51" y="132"/>
                    <a:pt x="50" y="132"/>
                  </a:cubicBezTo>
                  <a:cubicBezTo>
                    <a:pt x="8" y="144"/>
                    <a:pt x="8" y="144"/>
                    <a:pt x="8" y="144"/>
                  </a:cubicBezTo>
                  <a:cubicBezTo>
                    <a:pt x="8" y="144"/>
                    <a:pt x="7" y="144"/>
                    <a:pt x="6" y="144"/>
                  </a:cubicBezTo>
                  <a:close/>
                  <a:moveTo>
                    <a:pt x="24" y="100"/>
                  </a:moveTo>
                  <a:cubicBezTo>
                    <a:pt x="15" y="130"/>
                    <a:pt x="15" y="130"/>
                    <a:pt x="15" y="130"/>
                  </a:cubicBezTo>
                  <a:cubicBezTo>
                    <a:pt x="45" y="121"/>
                    <a:pt x="45" y="121"/>
                    <a:pt x="45" y="121"/>
                  </a:cubicBezTo>
                  <a:cubicBezTo>
                    <a:pt x="130" y="36"/>
                    <a:pt x="130" y="36"/>
                    <a:pt x="130" y="36"/>
                  </a:cubicBezTo>
                  <a:cubicBezTo>
                    <a:pt x="108" y="15"/>
                    <a:pt x="108" y="15"/>
                    <a:pt x="108" y="15"/>
                  </a:cubicBezTo>
                  <a:lnTo>
                    <a:pt x="24" y="100"/>
                  </a:lnTo>
                  <a:close/>
                  <a:moveTo>
                    <a:pt x="48" y="126"/>
                  </a:moveTo>
                  <a:cubicBezTo>
                    <a:pt x="48" y="126"/>
                    <a:pt x="48" y="126"/>
                    <a:pt x="48" y="1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91">
              <a:extLst>
                <a:ext uri="{FF2B5EF4-FFF2-40B4-BE49-F238E27FC236}">
                  <a16:creationId xmlns:a16="http://schemas.microsoft.com/office/drawing/2014/main" id="{45CD7D46-4DB7-4DD8-A470-6E76519943D3}"/>
                </a:ext>
              </a:extLst>
            </p:cNvPr>
            <p:cNvSpPr>
              <a:spLocks/>
            </p:cNvSpPr>
            <p:nvPr/>
          </p:nvSpPr>
          <p:spPr bwMode="auto">
            <a:xfrm>
              <a:off x="6871" y="692"/>
              <a:ext cx="57" cy="57"/>
            </a:xfrm>
            <a:custGeom>
              <a:avLst/>
              <a:gdLst>
                <a:gd name="T0" fmla="*/ 44 w 57"/>
                <a:gd name="T1" fmla="*/ 57 h 57"/>
                <a:gd name="T2" fmla="*/ 0 w 57"/>
                <a:gd name="T3" fmla="*/ 13 h 57"/>
                <a:gd name="T4" fmla="*/ 13 w 57"/>
                <a:gd name="T5" fmla="*/ 0 h 57"/>
                <a:gd name="T6" fmla="*/ 57 w 57"/>
                <a:gd name="T7" fmla="*/ 44 h 57"/>
                <a:gd name="T8" fmla="*/ 44 w 57"/>
                <a:gd name="T9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57">
                  <a:moveTo>
                    <a:pt x="44" y="57"/>
                  </a:moveTo>
                  <a:lnTo>
                    <a:pt x="0" y="13"/>
                  </a:lnTo>
                  <a:lnTo>
                    <a:pt x="13" y="0"/>
                  </a:lnTo>
                  <a:lnTo>
                    <a:pt x="57" y="44"/>
                  </a:lnTo>
                  <a:lnTo>
                    <a:pt x="44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92">
              <a:extLst>
                <a:ext uri="{FF2B5EF4-FFF2-40B4-BE49-F238E27FC236}">
                  <a16:creationId xmlns:a16="http://schemas.microsoft.com/office/drawing/2014/main" id="{9E4EDAD3-DA4B-44F5-9A12-855AE814CE1D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0" y="786"/>
              <a:ext cx="64" cy="62"/>
            </a:xfrm>
            <a:custGeom>
              <a:avLst/>
              <a:gdLst>
                <a:gd name="T0" fmla="*/ 36 w 43"/>
                <a:gd name="T1" fmla="*/ 42 h 42"/>
                <a:gd name="T2" fmla="*/ 32 w 43"/>
                <a:gd name="T3" fmla="*/ 41 h 42"/>
                <a:gd name="T4" fmla="*/ 2 w 43"/>
                <a:gd name="T5" fmla="*/ 11 h 42"/>
                <a:gd name="T6" fmla="*/ 2 w 43"/>
                <a:gd name="T7" fmla="*/ 2 h 42"/>
                <a:gd name="T8" fmla="*/ 11 w 43"/>
                <a:gd name="T9" fmla="*/ 2 h 42"/>
                <a:gd name="T10" fmla="*/ 41 w 43"/>
                <a:gd name="T11" fmla="*/ 32 h 42"/>
                <a:gd name="T12" fmla="*/ 41 w 43"/>
                <a:gd name="T13" fmla="*/ 41 h 42"/>
                <a:gd name="T14" fmla="*/ 36 w 43"/>
                <a:gd name="T15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" h="42">
                  <a:moveTo>
                    <a:pt x="36" y="42"/>
                  </a:moveTo>
                  <a:cubicBezTo>
                    <a:pt x="35" y="42"/>
                    <a:pt x="33" y="42"/>
                    <a:pt x="32" y="41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0" y="8"/>
                    <a:pt x="0" y="5"/>
                    <a:pt x="2" y="2"/>
                  </a:cubicBezTo>
                  <a:cubicBezTo>
                    <a:pt x="5" y="0"/>
                    <a:pt x="8" y="0"/>
                    <a:pt x="11" y="2"/>
                  </a:cubicBezTo>
                  <a:cubicBezTo>
                    <a:pt x="41" y="32"/>
                    <a:pt x="41" y="32"/>
                    <a:pt x="41" y="32"/>
                  </a:cubicBezTo>
                  <a:cubicBezTo>
                    <a:pt x="43" y="35"/>
                    <a:pt x="43" y="38"/>
                    <a:pt x="41" y="41"/>
                  </a:cubicBezTo>
                  <a:cubicBezTo>
                    <a:pt x="39" y="42"/>
                    <a:pt x="38" y="42"/>
                    <a:pt x="36" y="4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93">
              <a:extLst>
                <a:ext uri="{FF2B5EF4-FFF2-40B4-BE49-F238E27FC236}">
                  <a16:creationId xmlns:a16="http://schemas.microsoft.com/office/drawing/2014/main" id="{88CAD46F-FFAC-4D91-916C-5324CF8A2079}"/>
                </a:ext>
              </a:extLst>
            </p:cNvPr>
            <p:cNvSpPr>
              <a:spLocks/>
            </p:cNvSpPr>
            <p:nvPr/>
          </p:nvSpPr>
          <p:spPr bwMode="auto">
            <a:xfrm>
              <a:off x="6690" y="618"/>
              <a:ext cx="89" cy="17"/>
            </a:xfrm>
            <a:custGeom>
              <a:avLst/>
              <a:gdLst>
                <a:gd name="T0" fmla="*/ 54 w 60"/>
                <a:gd name="T1" fmla="*/ 12 h 12"/>
                <a:gd name="T2" fmla="*/ 6 w 60"/>
                <a:gd name="T3" fmla="*/ 12 h 12"/>
                <a:gd name="T4" fmla="*/ 0 w 60"/>
                <a:gd name="T5" fmla="*/ 6 h 12"/>
                <a:gd name="T6" fmla="*/ 6 w 60"/>
                <a:gd name="T7" fmla="*/ 0 h 12"/>
                <a:gd name="T8" fmla="*/ 54 w 60"/>
                <a:gd name="T9" fmla="*/ 0 h 12"/>
                <a:gd name="T10" fmla="*/ 60 w 60"/>
                <a:gd name="T11" fmla="*/ 6 h 12"/>
                <a:gd name="T12" fmla="*/ 54 w 60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12">
                  <a:moveTo>
                    <a:pt x="54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10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8" y="0"/>
                    <a:pt x="60" y="3"/>
                    <a:pt x="60" y="6"/>
                  </a:cubicBezTo>
                  <a:cubicBezTo>
                    <a:pt x="60" y="10"/>
                    <a:pt x="58" y="12"/>
                    <a:pt x="54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94">
              <a:extLst>
                <a:ext uri="{FF2B5EF4-FFF2-40B4-BE49-F238E27FC236}">
                  <a16:creationId xmlns:a16="http://schemas.microsoft.com/office/drawing/2014/main" id="{7239685F-9267-4428-840E-987526A011D0}"/>
                </a:ext>
              </a:extLst>
            </p:cNvPr>
            <p:cNvSpPr>
              <a:spLocks/>
            </p:cNvSpPr>
            <p:nvPr/>
          </p:nvSpPr>
          <p:spPr bwMode="auto">
            <a:xfrm>
              <a:off x="6690" y="689"/>
              <a:ext cx="89" cy="17"/>
            </a:xfrm>
            <a:custGeom>
              <a:avLst/>
              <a:gdLst>
                <a:gd name="T0" fmla="*/ 54 w 60"/>
                <a:gd name="T1" fmla="*/ 12 h 12"/>
                <a:gd name="T2" fmla="*/ 6 w 60"/>
                <a:gd name="T3" fmla="*/ 12 h 12"/>
                <a:gd name="T4" fmla="*/ 0 w 60"/>
                <a:gd name="T5" fmla="*/ 6 h 12"/>
                <a:gd name="T6" fmla="*/ 6 w 60"/>
                <a:gd name="T7" fmla="*/ 0 h 12"/>
                <a:gd name="T8" fmla="*/ 54 w 60"/>
                <a:gd name="T9" fmla="*/ 0 h 12"/>
                <a:gd name="T10" fmla="*/ 60 w 60"/>
                <a:gd name="T11" fmla="*/ 6 h 12"/>
                <a:gd name="T12" fmla="*/ 54 w 60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12">
                  <a:moveTo>
                    <a:pt x="54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10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8" y="0"/>
                    <a:pt x="60" y="3"/>
                    <a:pt x="60" y="6"/>
                  </a:cubicBezTo>
                  <a:cubicBezTo>
                    <a:pt x="60" y="10"/>
                    <a:pt x="58" y="12"/>
                    <a:pt x="54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95">
              <a:extLst>
                <a:ext uri="{FF2B5EF4-FFF2-40B4-BE49-F238E27FC236}">
                  <a16:creationId xmlns:a16="http://schemas.microsoft.com/office/drawing/2014/main" id="{0A12E292-F865-431E-9FF8-AFF39B0224A7}"/>
                </a:ext>
              </a:extLst>
            </p:cNvPr>
            <p:cNvSpPr>
              <a:spLocks/>
            </p:cNvSpPr>
            <p:nvPr/>
          </p:nvSpPr>
          <p:spPr bwMode="auto">
            <a:xfrm>
              <a:off x="6593" y="582"/>
              <a:ext cx="90" cy="62"/>
            </a:xfrm>
            <a:custGeom>
              <a:avLst/>
              <a:gdLst>
                <a:gd name="T0" fmla="*/ 24 w 61"/>
                <a:gd name="T1" fmla="*/ 42 h 42"/>
                <a:gd name="T2" fmla="*/ 20 w 61"/>
                <a:gd name="T3" fmla="*/ 41 h 42"/>
                <a:gd name="T4" fmla="*/ 2 w 61"/>
                <a:gd name="T5" fmla="*/ 23 h 42"/>
                <a:gd name="T6" fmla="*/ 2 w 61"/>
                <a:gd name="T7" fmla="*/ 14 h 42"/>
                <a:gd name="T8" fmla="*/ 11 w 61"/>
                <a:gd name="T9" fmla="*/ 14 h 42"/>
                <a:gd name="T10" fmla="*/ 24 w 61"/>
                <a:gd name="T11" fmla="*/ 28 h 42"/>
                <a:gd name="T12" fmla="*/ 50 w 61"/>
                <a:gd name="T13" fmla="*/ 2 h 42"/>
                <a:gd name="T14" fmla="*/ 59 w 61"/>
                <a:gd name="T15" fmla="*/ 2 h 42"/>
                <a:gd name="T16" fmla="*/ 59 w 61"/>
                <a:gd name="T17" fmla="*/ 11 h 42"/>
                <a:gd name="T18" fmla="*/ 29 w 61"/>
                <a:gd name="T19" fmla="*/ 41 h 42"/>
                <a:gd name="T20" fmla="*/ 24 w 61"/>
                <a:gd name="T21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1" h="42">
                  <a:moveTo>
                    <a:pt x="24" y="42"/>
                  </a:moveTo>
                  <a:cubicBezTo>
                    <a:pt x="23" y="42"/>
                    <a:pt x="21" y="42"/>
                    <a:pt x="20" y="41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0" y="20"/>
                    <a:pt x="0" y="17"/>
                    <a:pt x="2" y="14"/>
                  </a:cubicBezTo>
                  <a:cubicBezTo>
                    <a:pt x="5" y="12"/>
                    <a:pt x="8" y="12"/>
                    <a:pt x="11" y="14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50" y="2"/>
                    <a:pt x="50" y="2"/>
                    <a:pt x="50" y="2"/>
                  </a:cubicBezTo>
                  <a:cubicBezTo>
                    <a:pt x="53" y="0"/>
                    <a:pt x="56" y="0"/>
                    <a:pt x="59" y="2"/>
                  </a:cubicBezTo>
                  <a:cubicBezTo>
                    <a:pt x="61" y="5"/>
                    <a:pt x="61" y="8"/>
                    <a:pt x="59" y="11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8" y="42"/>
                    <a:pt x="26" y="42"/>
                    <a:pt x="24" y="4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96">
              <a:extLst>
                <a:ext uri="{FF2B5EF4-FFF2-40B4-BE49-F238E27FC236}">
                  <a16:creationId xmlns:a16="http://schemas.microsoft.com/office/drawing/2014/main" id="{62A15BF1-B810-4DBD-A781-9B9672AB428F}"/>
                </a:ext>
              </a:extLst>
            </p:cNvPr>
            <p:cNvSpPr>
              <a:spLocks/>
            </p:cNvSpPr>
            <p:nvPr/>
          </p:nvSpPr>
          <p:spPr bwMode="auto">
            <a:xfrm>
              <a:off x="6593" y="653"/>
              <a:ext cx="90" cy="64"/>
            </a:xfrm>
            <a:custGeom>
              <a:avLst/>
              <a:gdLst>
                <a:gd name="T0" fmla="*/ 24 w 61"/>
                <a:gd name="T1" fmla="*/ 43 h 43"/>
                <a:gd name="T2" fmla="*/ 20 w 61"/>
                <a:gd name="T3" fmla="*/ 41 h 43"/>
                <a:gd name="T4" fmla="*/ 2 w 61"/>
                <a:gd name="T5" fmla="*/ 23 h 43"/>
                <a:gd name="T6" fmla="*/ 2 w 61"/>
                <a:gd name="T7" fmla="*/ 14 h 43"/>
                <a:gd name="T8" fmla="*/ 11 w 61"/>
                <a:gd name="T9" fmla="*/ 14 h 43"/>
                <a:gd name="T10" fmla="*/ 24 w 61"/>
                <a:gd name="T11" fmla="*/ 28 h 43"/>
                <a:gd name="T12" fmla="*/ 50 w 61"/>
                <a:gd name="T13" fmla="*/ 2 h 43"/>
                <a:gd name="T14" fmla="*/ 59 w 61"/>
                <a:gd name="T15" fmla="*/ 2 h 43"/>
                <a:gd name="T16" fmla="*/ 59 w 61"/>
                <a:gd name="T17" fmla="*/ 11 h 43"/>
                <a:gd name="T18" fmla="*/ 29 w 61"/>
                <a:gd name="T19" fmla="*/ 41 h 43"/>
                <a:gd name="T20" fmla="*/ 24 w 61"/>
                <a:gd name="T21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1" h="43">
                  <a:moveTo>
                    <a:pt x="24" y="43"/>
                  </a:moveTo>
                  <a:cubicBezTo>
                    <a:pt x="23" y="43"/>
                    <a:pt x="21" y="42"/>
                    <a:pt x="20" y="41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0" y="21"/>
                    <a:pt x="0" y="17"/>
                    <a:pt x="2" y="14"/>
                  </a:cubicBezTo>
                  <a:cubicBezTo>
                    <a:pt x="5" y="12"/>
                    <a:pt x="8" y="12"/>
                    <a:pt x="11" y="14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50" y="2"/>
                    <a:pt x="50" y="2"/>
                    <a:pt x="50" y="2"/>
                  </a:cubicBezTo>
                  <a:cubicBezTo>
                    <a:pt x="53" y="0"/>
                    <a:pt x="56" y="0"/>
                    <a:pt x="59" y="2"/>
                  </a:cubicBezTo>
                  <a:cubicBezTo>
                    <a:pt x="61" y="5"/>
                    <a:pt x="61" y="9"/>
                    <a:pt x="59" y="11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8" y="42"/>
                    <a:pt x="26" y="43"/>
                    <a:pt x="24" y="4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97">
              <a:extLst>
                <a:ext uri="{FF2B5EF4-FFF2-40B4-BE49-F238E27FC236}">
                  <a16:creationId xmlns:a16="http://schemas.microsoft.com/office/drawing/2014/main" id="{1D479280-A111-468D-AD99-285A4F551EFD}"/>
                </a:ext>
              </a:extLst>
            </p:cNvPr>
            <p:cNvSpPr>
              <a:spLocks/>
            </p:cNvSpPr>
            <p:nvPr/>
          </p:nvSpPr>
          <p:spPr bwMode="auto">
            <a:xfrm>
              <a:off x="6539" y="440"/>
              <a:ext cx="302" cy="391"/>
            </a:xfrm>
            <a:custGeom>
              <a:avLst/>
              <a:gdLst>
                <a:gd name="T0" fmla="*/ 108 w 204"/>
                <a:gd name="T1" fmla="*/ 264 h 264"/>
                <a:gd name="T2" fmla="*/ 6 w 204"/>
                <a:gd name="T3" fmla="*/ 264 h 264"/>
                <a:gd name="T4" fmla="*/ 0 w 204"/>
                <a:gd name="T5" fmla="*/ 258 h 264"/>
                <a:gd name="T6" fmla="*/ 0 w 204"/>
                <a:gd name="T7" fmla="*/ 6 h 264"/>
                <a:gd name="T8" fmla="*/ 6 w 204"/>
                <a:gd name="T9" fmla="*/ 0 h 264"/>
                <a:gd name="T10" fmla="*/ 138 w 204"/>
                <a:gd name="T11" fmla="*/ 0 h 264"/>
                <a:gd name="T12" fmla="*/ 143 w 204"/>
                <a:gd name="T13" fmla="*/ 2 h 264"/>
                <a:gd name="T14" fmla="*/ 203 w 204"/>
                <a:gd name="T15" fmla="*/ 62 h 264"/>
                <a:gd name="T16" fmla="*/ 204 w 204"/>
                <a:gd name="T17" fmla="*/ 66 h 264"/>
                <a:gd name="T18" fmla="*/ 204 w 204"/>
                <a:gd name="T19" fmla="*/ 156 h 264"/>
                <a:gd name="T20" fmla="*/ 192 w 204"/>
                <a:gd name="T21" fmla="*/ 156 h 264"/>
                <a:gd name="T22" fmla="*/ 192 w 204"/>
                <a:gd name="T23" fmla="*/ 69 h 264"/>
                <a:gd name="T24" fmla="*/ 136 w 204"/>
                <a:gd name="T25" fmla="*/ 12 h 264"/>
                <a:gd name="T26" fmla="*/ 12 w 204"/>
                <a:gd name="T27" fmla="*/ 12 h 264"/>
                <a:gd name="T28" fmla="*/ 12 w 204"/>
                <a:gd name="T29" fmla="*/ 252 h 264"/>
                <a:gd name="T30" fmla="*/ 108 w 204"/>
                <a:gd name="T31" fmla="*/ 252 h 264"/>
                <a:gd name="T32" fmla="*/ 108 w 204"/>
                <a:gd name="T33" fmla="*/ 264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4" h="264">
                  <a:moveTo>
                    <a:pt x="108" y="264"/>
                  </a:moveTo>
                  <a:cubicBezTo>
                    <a:pt x="6" y="264"/>
                    <a:pt x="6" y="264"/>
                    <a:pt x="6" y="264"/>
                  </a:cubicBezTo>
                  <a:cubicBezTo>
                    <a:pt x="3" y="264"/>
                    <a:pt x="0" y="262"/>
                    <a:pt x="0" y="258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40" y="0"/>
                    <a:pt x="142" y="1"/>
                    <a:pt x="143" y="2"/>
                  </a:cubicBezTo>
                  <a:cubicBezTo>
                    <a:pt x="203" y="62"/>
                    <a:pt x="203" y="62"/>
                    <a:pt x="203" y="62"/>
                  </a:cubicBezTo>
                  <a:cubicBezTo>
                    <a:pt x="204" y="63"/>
                    <a:pt x="204" y="65"/>
                    <a:pt x="204" y="66"/>
                  </a:cubicBezTo>
                  <a:cubicBezTo>
                    <a:pt x="204" y="156"/>
                    <a:pt x="204" y="156"/>
                    <a:pt x="204" y="156"/>
                  </a:cubicBezTo>
                  <a:cubicBezTo>
                    <a:pt x="192" y="156"/>
                    <a:pt x="192" y="156"/>
                    <a:pt x="192" y="156"/>
                  </a:cubicBezTo>
                  <a:cubicBezTo>
                    <a:pt x="192" y="69"/>
                    <a:pt x="192" y="69"/>
                    <a:pt x="192" y="69"/>
                  </a:cubicBezTo>
                  <a:cubicBezTo>
                    <a:pt x="136" y="12"/>
                    <a:pt x="136" y="12"/>
                    <a:pt x="136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252"/>
                    <a:pt x="12" y="252"/>
                    <a:pt x="12" y="252"/>
                  </a:cubicBezTo>
                  <a:cubicBezTo>
                    <a:pt x="108" y="252"/>
                    <a:pt x="108" y="252"/>
                    <a:pt x="108" y="252"/>
                  </a:cubicBezTo>
                  <a:lnTo>
                    <a:pt x="108" y="26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98">
              <a:extLst>
                <a:ext uri="{FF2B5EF4-FFF2-40B4-BE49-F238E27FC236}">
                  <a16:creationId xmlns:a16="http://schemas.microsoft.com/office/drawing/2014/main" id="{F6C67A6F-79AE-400E-9E00-1A3A066D25D1}"/>
                </a:ext>
              </a:extLst>
            </p:cNvPr>
            <p:cNvSpPr>
              <a:spLocks/>
            </p:cNvSpPr>
            <p:nvPr/>
          </p:nvSpPr>
          <p:spPr bwMode="auto">
            <a:xfrm>
              <a:off x="6734" y="440"/>
              <a:ext cx="107" cy="107"/>
            </a:xfrm>
            <a:custGeom>
              <a:avLst/>
              <a:gdLst>
                <a:gd name="T0" fmla="*/ 66 w 72"/>
                <a:gd name="T1" fmla="*/ 72 h 72"/>
                <a:gd name="T2" fmla="*/ 6 w 72"/>
                <a:gd name="T3" fmla="*/ 72 h 72"/>
                <a:gd name="T4" fmla="*/ 0 w 72"/>
                <a:gd name="T5" fmla="*/ 66 h 72"/>
                <a:gd name="T6" fmla="*/ 0 w 72"/>
                <a:gd name="T7" fmla="*/ 6 h 72"/>
                <a:gd name="T8" fmla="*/ 6 w 72"/>
                <a:gd name="T9" fmla="*/ 0 h 72"/>
                <a:gd name="T10" fmla="*/ 12 w 72"/>
                <a:gd name="T11" fmla="*/ 6 h 72"/>
                <a:gd name="T12" fmla="*/ 12 w 72"/>
                <a:gd name="T13" fmla="*/ 60 h 72"/>
                <a:gd name="T14" fmla="*/ 66 w 72"/>
                <a:gd name="T15" fmla="*/ 60 h 72"/>
                <a:gd name="T16" fmla="*/ 72 w 72"/>
                <a:gd name="T17" fmla="*/ 66 h 72"/>
                <a:gd name="T18" fmla="*/ 66 w 72"/>
                <a:gd name="T1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2" h="72">
                  <a:moveTo>
                    <a:pt x="66" y="72"/>
                  </a:moveTo>
                  <a:cubicBezTo>
                    <a:pt x="6" y="72"/>
                    <a:pt x="6" y="72"/>
                    <a:pt x="6" y="72"/>
                  </a:cubicBezTo>
                  <a:cubicBezTo>
                    <a:pt x="3" y="72"/>
                    <a:pt x="0" y="70"/>
                    <a:pt x="0" y="6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10" y="0"/>
                    <a:pt x="12" y="3"/>
                    <a:pt x="12" y="6"/>
                  </a:cubicBezTo>
                  <a:cubicBezTo>
                    <a:pt x="12" y="60"/>
                    <a:pt x="12" y="60"/>
                    <a:pt x="12" y="60"/>
                  </a:cubicBezTo>
                  <a:cubicBezTo>
                    <a:pt x="66" y="60"/>
                    <a:pt x="66" y="60"/>
                    <a:pt x="66" y="60"/>
                  </a:cubicBezTo>
                  <a:cubicBezTo>
                    <a:pt x="70" y="60"/>
                    <a:pt x="72" y="63"/>
                    <a:pt x="72" y="66"/>
                  </a:cubicBezTo>
                  <a:cubicBezTo>
                    <a:pt x="72" y="70"/>
                    <a:pt x="70" y="72"/>
                    <a:pt x="66" y="7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7429637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2c9e476d-765c-4eb1-8ec6-2160c82e20c9" xsi:nil="true"/>
    <Number xmlns="2c9e476d-765c-4eb1-8ec6-2160c82e20c9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7F93696D84684AA2E0D3382A44D3CB" ma:contentTypeVersion="14" ma:contentTypeDescription="Create a new document." ma:contentTypeScope="" ma:versionID="0dad03cf261d7e0fbaca6e42f1f7600c">
  <xsd:schema xmlns:xsd="http://www.w3.org/2001/XMLSchema" xmlns:xs="http://www.w3.org/2001/XMLSchema" xmlns:p="http://schemas.microsoft.com/office/2006/metadata/properties" xmlns:ns2="2c9e476d-765c-4eb1-8ec6-2160c82e20c9" xmlns:ns3="89ca1d0b-9edb-49a0-bfc4-5643e184753b" targetNamespace="http://schemas.microsoft.com/office/2006/metadata/properties" ma:root="true" ma:fieldsID="87dfa5d6c93061f6f4ebd34339cb7f02" ns2:_="" ns3:_="">
    <xsd:import namespace="2c9e476d-765c-4eb1-8ec6-2160c82e20c9"/>
    <xsd:import namespace="89ca1d0b-9edb-49a0-bfc4-5643e184753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Numb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9e476d-765c-4eb1-8ec6-2160c82e20c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Number" ma:index="21" nillable="true" ma:displayName="Number" ma:format="Dropdown" ma:internalName="Number" ma:percentage="FALS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ca1d0b-9edb-49a0-bfc4-5643e184753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5A6C788-C4FC-4FDC-8A35-3D0FEBD2EC4E}">
  <ds:schemaRefs>
    <ds:schemaRef ds:uri="2c9e476d-765c-4eb1-8ec6-2160c82e20c9"/>
    <ds:schemaRef ds:uri="http://schemas.microsoft.com/office/2006/metadata/properties"/>
    <ds:schemaRef ds:uri="http://schemas.openxmlformats.org/package/2006/metadata/core-properties"/>
    <ds:schemaRef ds:uri="89ca1d0b-9edb-49a0-bfc4-5643e184753b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5594BB16-8EC7-46E1-9D5B-4481E95036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9e476d-765c-4eb1-8ec6-2160c82e20c9"/>
    <ds:schemaRef ds:uri="89ca1d0b-9edb-49a0-bfc4-5643e18475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043F881-A283-4804-BC69-C2CA14CA788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496</Words>
  <Application>Microsoft Office PowerPoint</Application>
  <PresentationFormat>Widescreen</PresentationFormat>
  <Paragraphs>95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 2</vt:lpstr>
      <vt:lpstr>Retrospect</vt:lpstr>
      <vt:lpstr>CMHC Orientation to Practicum</vt:lpstr>
      <vt:lpstr>Agenda</vt:lpstr>
      <vt:lpstr>Check-In Mindfulness: Finding Peace in a Frantic World</vt:lpstr>
      <vt:lpstr>CMHC Practicum Experience</vt:lpstr>
      <vt:lpstr>Practicum hour requirements</vt:lpstr>
      <vt:lpstr>Requirements for Supervised Practicum Experience</vt:lpstr>
      <vt:lpstr>What knowledge and skills will I develop as a result of my practicum experience?</vt:lpstr>
      <vt:lpstr>PowerPoint Presentation</vt:lpstr>
      <vt:lpstr>Pre-practicum Experiences</vt:lpstr>
      <vt:lpstr>Pre-practicum Experiences</vt:lpstr>
      <vt:lpstr>SAVE THE DATE</vt:lpstr>
      <vt:lpstr>Q &amp; 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2020-10-07T22:18:07Z</dcterms:created>
  <dcterms:modified xsi:type="dcterms:W3CDTF">2021-12-08T00:15:48Z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0x010100B07F93696D84684AA2E0D3382A44D3CB</vt:lpwstr>
  </property>
</Properties>
</file>